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sldIdLst>
    <p:sldId id="256" r:id="rId2"/>
    <p:sldId id="261" r:id="rId3"/>
    <p:sldId id="259" r:id="rId4"/>
    <p:sldId id="260" r:id="rId5"/>
    <p:sldId id="264" r:id="rId6"/>
    <p:sldId id="265" r:id="rId7"/>
    <p:sldId id="266" r:id="rId8"/>
    <p:sldId id="267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328" r:id="rId29"/>
    <p:sldId id="286" r:id="rId30"/>
    <p:sldId id="257" r:id="rId31"/>
    <p:sldId id="287" r:id="rId32"/>
    <p:sldId id="340" r:id="rId33"/>
    <p:sldId id="288" r:id="rId34"/>
    <p:sldId id="342" r:id="rId35"/>
    <p:sldId id="339" r:id="rId36"/>
    <p:sldId id="343" r:id="rId37"/>
    <p:sldId id="344" r:id="rId38"/>
    <p:sldId id="345" r:id="rId39"/>
    <p:sldId id="346" r:id="rId40"/>
    <p:sldId id="338" r:id="rId41"/>
    <p:sldId id="289" r:id="rId42"/>
    <p:sldId id="290" r:id="rId43"/>
    <p:sldId id="263" r:id="rId44"/>
    <p:sldId id="291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6" r:id="rId53"/>
    <p:sldId id="355" r:id="rId54"/>
    <p:sldId id="358" r:id="rId55"/>
    <p:sldId id="359" r:id="rId56"/>
    <p:sldId id="360" r:id="rId57"/>
    <p:sldId id="361" r:id="rId58"/>
    <p:sldId id="336" r:id="rId59"/>
    <p:sldId id="329" r:id="rId60"/>
    <p:sldId id="330" r:id="rId61"/>
    <p:sldId id="331" r:id="rId62"/>
    <p:sldId id="332" r:id="rId63"/>
    <p:sldId id="333" r:id="rId64"/>
    <p:sldId id="334" r:id="rId65"/>
    <p:sldId id="293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294" r:id="rId81"/>
    <p:sldId id="325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17" r:id="rId90"/>
    <p:sldId id="318" r:id="rId91"/>
    <p:sldId id="319" r:id="rId92"/>
    <p:sldId id="320" r:id="rId93"/>
    <p:sldId id="321" r:id="rId94"/>
    <p:sldId id="322" r:id="rId95"/>
    <p:sldId id="323" r:id="rId96"/>
    <p:sldId id="324" r:id="rId97"/>
    <p:sldId id="327" r:id="rId98"/>
    <p:sldId id="326" r:id="rId99"/>
    <p:sldId id="337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95DF02-1658-4D67-A633-598037E241E9}">
          <p14:sldIdLst>
            <p14:sldId id="256"/>
            <p14:sldId id="261"/>
            <p14:sldId id="259"/>
            <p14:sldId id="260"/>
            <p14:sldId id="264"/>
            <p14:sldId id="265"/>
            <p14:sldId id="266"/>
            <p14:sldId id="267"/>
            <p14:sldId id="262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9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328"/>
            <p14:sldId id="286"/>
            <p14:sldId id="257"/>
            <p14:sldId id="287"/>
            <p14:sldId id="340"/>
            <p14:sldId id="288"/>
            <p14:sldId id="342"/>
            <p14:sldId id="339"/>
            <p14:sldId id="343"/>
            <p14:sldId id="344"/>
            <p14:sldId id="345"/>
            <p14:sldId id="346"/>
            <p14:sldId id="338"/>
            <p14:sldId id="289"/>
            <p14:sldId id="290"/>
            <p14:sldId id="263"/>
            <p14:sldId id="291"/>
            <p14:sldId id="347"/>
            <p14:sldId id="348"/>
            <p14:sldId id="349"/>
            <p14:sldId id="350"/>
            <p14:sldId id="351"/>
            <p14:sldId id="352"/>
            <p14:sldId id="353"/>
            <p14:sldId id="356"/>
            <p14:sldId id="355"/>
            <p14:sldId id="358"/>
            <p14:sldId id="359"/>
            <p14:sldId id="360"/>
            <p14:sldId id="361"/>
            <p14:sldId id="336"/>
            <p14:sldId id="329"/>
            <p14:sldId id="330"/>
            <p14:sldId id="331"/>
            <p14:sldId id="332"/>
            <p14:sldId id="333"/>
            <p14:sldId id="334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294"/>
            <p14:sldId id="325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7"/>
            <p14:sldId id="32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975" autoAdjust="0"/>
  </p:normalViewPr>
  <p:slideViewPr>
    <p:cSldViewPr snapToGrid="0">
      <p:cViewPr varScale="1">
        <p:scale>
          <a:sx n="69" d="100"/>
          <a:sy n="69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198C0-FEEA-4F90-B06F-26B73D856C5B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8D8BA-2F83-44AE-9C1E-E973912F8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5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CP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and pastes it to a specified location; i.e. </a:t>
            </a:r>
            <a:r>
              <a:rPr lang="en-US" sz="2400" dirty="0" err="1"/>
              <a:t>cp</a:t>
            </a:r>
            <a:r>
              <a:rPr lang="en-US" sz="2400" dirty="0"/>
              <a:t> examplefile.txt /home/pi/office/ copies examplefile.txt in the current directory and pastes it into the /home/pi/ directory. If the file is not in the current directory, add the path of the file’s location (i.e. </a:t>
            </a:r>
            <a:r>
              <a:rPr lang="en-US" sz="2400" dirty="0" err="1"/>
              <a:t>cp</a:t>
            </a:r>
            <a:r>
              <a:rPr lang="en-US" sz="2400" dirty="0"/>
              <a:t> /home/pi/documents/examplefile.txt /home/pi/office/ copies the file from the documents directory to the office directory).</a:t>
            </a:r>
          </a:p>
          <a:p>
            <a:endParaRPr lang="en-PH" dirty="0"/>
          </a:p>
          <a:p>
            <a:r>
              <a:rPr lang="en-PH" dirty="0"/>
              <a:t>MV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/>
              <a:t>For example, mv examplefile.txt /home/pi/office/ moves examplefile.txt in the current directory to the /home/pi/office directory. If the file is not in the current directory, add the path of the file’s location (i.e. </a:t>
            </a:r>
            <a:r>
              <a:rPr lang="en-US" sz="2600" dirty="0" err="1"/>
              <a:t>cp</a:t>
            </a:r>
            <a:r>
              <a:rPr lang="en-US" sz="2600" dirty="0"/>
              <a:t> /home/pi/documents/examplefile.txt /home/pi/office/ moves the file from the documents directory to the office directory). This command can also be used to rename files (but only within the same directory). For example, mv examplefile.txt </a:t>
            </a:r>
            <a:r>
              <a:rPr lang="en-US" sz="2600" dirty="0" err="1"/>
              <a:t>newfile.txtrenames</a:t>
            </a:r>
            <a:r>
              <a:rPr lang="en-US" sz="2600" dirty="0"/>
              <a:t> examplefile.txt to newfile.txt, and keeps it in the same directory.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D8BA-2F83-44AE-9C1E-E973912F84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52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D8BA-2F83-44AE-9C1E-E973912F84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1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SCP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/>
              <a:t>Can be used to download a file from a PC to the Raspberry Pi. </a:t>
            </a:r>
            <a:r>
              <a:rPr lang="en-US" sz="2600" i="1" dirty="0"/>
              <a:t>user@10.0.0.32</a:t>
            </a:r>
            <a:r>
              <a:rPr lang="en-US" sz="2600" dirty="0"/>
              <a:t> is the username and local IP address of the PC, and </a:t>
            </a:r>
            <a:r>
              <a:rPr lang="en-US" sz="2600" i="1" dirty="0"/>
              <a:t>/some/path/file.txt</a:t>
            </a:r>
            <a:r>
              <a:rPr lang="en-US" sz="2600" dirty="0"/>
              <a:t> is the path and file name of the file on the PC.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D8BA-2F83-44AE-9C1E-E973912F84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35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8C35-75E8-4ED3-A219-26B4DFD6E3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4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D8BA-2F83-44AE-9C1E-E973912F84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5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8C35-75E8-4ED3-A219-26B4DFD6E31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03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D8BA-2F83-44AE-9C1E-E973912F84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4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D8BA-2F83-44AE-9C1E-E973912F84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8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D8BA-2F83-44AE-9C1E-E973912F84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8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8D8BA-2F83-44AE-9C1E-E973912F84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1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063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1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8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91900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339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950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2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0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77551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3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DFB0FDD-AC5A-4DFE-8B24-F1E706F1F70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CA55F8A-1B19-40B6-AB4C-6F0E7EEAE2A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33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10.0.0.32:/some/path/file.tx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mailto:iecep.raspberry@gmail.com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/>
              <a:t>RASPBERRY PI WORKSHOP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8" y="1228553"/>
            <a:ext cx="3291840" cy="42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REMOTE CONNECTION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1724527"/>
            <a:ext cx="9721122" cy="3593591"/>
          </a:xfrm>
        </p:spPr>
        <p:txBody>
          <a:bodyPr>
            <a:normAutofit/>
          </a:bodyPr>
          <a:lstStyle/>
          <a:p>
            <a:r>
              <a:rPr lang="en-PH" sz="2800" dirty="0"/>
              <a:t>SSH (Secure Shell)</a:t>
            </a:r>
          </a:p>
          <a:p>
            <a:r>
              <a:rPr lang="en-PH" sz="2800" dirty="0"/>
              <a:t>VNC</a:t>
            </a:r>
            <a:r>
              <a:rPr lang="en-US" sz="2400" dirty="0"/>
              <a:t> or REMOTE DESKTOP </a:t>
            </a:r>
          </a:p>
          <a:p>
            <a:r>
              <a:rPr lang="en-PH" sz="2400" dirty="0"/>
              <a:t>ACCESS OVER INTERNET</a:t>
            </a:r>
            <a:endParaRPr lang="en-US" sz="2400" dirty="0"/>
          </a:p>
          <a:p>
            <a:r>
              <a:rPr lang="en-PH" sz="2400" dirty="0"/>
              <a:t>SFTP (Secure File Transfer Protocol)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374815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SSH (Secure Shell)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5017" y="1604576"/>
            <a:ext cx="10334983" cy="3593591"/>
          </a:xfrm>
        </p:spPr>
        <p:txBody>
          <a:bodyPr>
            <a:normAutofit/>
          </a:bodyPr>
          <a:lstStyle/>
          <a:p>
            <a:r>
              <a:rPr lang="en-PH" sz="2800" dirty="0"/>
              <a:t>Connect </a:t>
            </a:r>
            <a:r>
              <a:rPr lang="en-PH" sz="2800" dirty="0" err="1"/>
              <a:t>RPi</a:t>
            </a:r>
            <a:r>
              <a:rPr lang="en-PH" sz="2800" dirty="0"/>
              <a:t> to laptop via Ethernet cable</a:t>
            </a:r>
          </a:p>
          <a:p>
            <a:r>
              <a:rPr lang="en-PH" sz="2800" dirty="0"/>
              <a:t>Use Advanced IP Scanner software to scan IP Address of </a:t>
            </a:r>
            <a:r>
              <a:rPr lang="en-PH" sz="2800" dirty="0" err="1"/>
              <a:t>RPi</a:t>
            </a:r>
            <a:endParaRPr lang="en-PH" sz="2800" dirty="0"/>
          </a:p>
          <a:p>
            <a:pPr lvl="1"/>
            <a:r>
              <a:rPr lang="en-PH" sz="2600" dirty="0"/>
              <a:t>https://www.advanced-ip-scanner.com/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496" y="3224462"/>
            <a:ext cx="6589641" cy="347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SSH (Secure Shell)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5017" y="1957503"/>
            <a:ext cx="10334983" cy="3593591"/>
          </a:xfrm>
        </p:spPr>
        <p:txBody>
          <a:bodyPr>
            <a:normAutofit/>
          </a:bodyPr>
          <a:lstStyle/>
          <a:p>
            <a:r>
              <a:rPr lang="en-PH" sz="2800" dirty="0"/>
              <a:t>Input IP Address to Putty.</a:t>
            </a:r>
            <a:endParaRPr lang="en-PH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336" y="1381877"/>
            <a:ext cx="56483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5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SSH (Secure Shell)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5017" y="1957503"/>
            <a:ext cx="10334983" cy="3593591"/>
          </a:xfrm>
        </p:spPr>
        <p:txBody>
          <a:bodyPr>
            <a:normAutofit/>
          </a:bodyPr>
          <a:lstStyle/>
          <a:p>
            <a:r>
              <a:rPr lang="en-PH" sz="2800" dirty="0"/>
              <a:t>Default:</a:t>
            </a:r>
          </a:p>
          <a:p>
            <a:pPr lvl="1"/>
            <a:r>
              <a:rPr lang="en-PH" sz="2400" dirty="0"/>
              <a:t>Login as: pi</a:t>
            </a:r>
          </a:p>
          <a:p>
            <a:pPr lvl="1"/>
            <a:r>
              <a:rPr lang="en-PH" sz="2400" dirty="0"/>
              <a:t>Password: raspberry</a:t>
            </a:r>
          </a:p>
          <a:p>
            <a:r>
              <a:rPr lang="en-PH" sz="2600" dirty="0"/>
              <a:t>Click Enter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638" y="1957503"/>
            <a:ext cx="6805362" cy="428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21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SSH (Secure Shell)</a:t>
            </a:r>
            <a:endParaRPr lang="en-US" sz="7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26" y="1491415"/>
            <a:ext cx="7820025" cy="4933950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6340838" y="5222573"/>
            <a:ext cx="3665622" cy="12027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PH" sz="8000" dirty="0">
                <a:solidFill>
                  <a:schemeClr val="bg1"/>
                </a:solidFill>
              </a:rPr>
              <a:t>Terminal</a:t>
            </a:r>
            <a:endParaRPr lang="en-PH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VNC or Remote desktop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73347" y="1877292"/>
            <a:ext cx="10334983" cy="3593591"/>
          </a:xfrm>
        </p:spPr>
        <p:txBody>
          <a:bodyPr>
            <a:normAutofit/>
          </a:bodyPr>
          <a:lstStyle/>
          <a:p>
            <a:r>
              <a:rPr lang="en-PH" sz="2800" dirty="0"/>
              <a:t>After connecting to Terminal via Putty (SSH)</a:t>
            </a:r>
          </a:p>
          <a:p>
            <a:r>
              <a:rPr lang="en-PH" sz="2800" dirty="0"/>
              <a:t>Enter to Terminal:</a:t>
            </a:r>
          </a:p>
          <a:p>
            <a:pPr lvl="1"/>
            <a:r>
              <a:rPr lang="en-PH" sz="2800" dirty="0" err="1"/>
              <a:t>sudo</a:t>
            </a:r>
            <a:r>
              <a:rPr lang="en-PH" sz="2800" dirty="0"/>
              <a:t> apt-get install </a:t>
            </a:r>
            <a:r>
              <a:rPr lang="en-PH" sz="2800" dirty="0" err="1"/>
              <a:t>xrdp</a:t>
            </a:r>
            <a:r>
              <a:rPr lang="en-PH" sz="2800" dirty="0"/>
              <a:t> (remote desktop)</a:t>
            </a:r>
          </a:p>
          <a:p>
            <a:pPr lvl="1"/>
            <a:r>
              <a:rPr lang="en-PH" sz="2800" dirty="0" err="1"/>
              <a:t>sudo</a:t>
            </a:r>
            <a:r>
              <a:rPr lang="en-PH" sz="2800" dirty="0"/>
              <a:t> apt-get install </a:t>
            </a:r>
            <a:r>
              <a:rPr lang="en-PH" sz="2800" dirty="0" err="1"/>
              <a:t>realvnc</a:t>
            </a:r>
            <a:r>
              <a:rPr lang="en-PH" sz="2800" dirty="0"/>
              <a:t>-</a:t>
            </a:r>
            <a:r>
              <a:rPr lang="en-PH" sz="2800" dirty="0" err="1"/>
              <a:t>vnc</a:t>
            </a:r>
            <a:r>
              <a:rPr lang="en-PH" sz="2800" dirty="0"/>
              <a:t>-viewer (VNC – Virtual Network Computing)</a:t>
            </a:r>
          </a:p>
          <a:p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126757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VNC or Remote desktop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73347" y="1877292"/>
            <a:ext cx="10334983" cy="3593591"/>
          </a:xfrm>
        </p:spPr>
        <p:txBody>
          <a:bodyPr>
            <a:normAutofit/>
          </a:bodyPr>
          <a:lstStyle/>
          <a:p>
            <a:r>
              <a:rPr lang="en-PH" sz="2800" dirty="0"/>
              <a:t>Run the command:</a:t>
            </a:r>
          </a:p>
          <a:p>
            <a:pPr lvl="1"/>
            <a:r>
              <a:rPr lang="en-PH" sz="2600" dirty="0" err="1"/>
              <a:t>sudo</a:t>
            </a:r>
            <a:r>
              <a:rPr lang="en-PH" sz="2600" dirty="0"/>
              <a:t> </a:t>
            </a:r>
            <a:r>
              <a:rPr lang="en-PH" sz="2600" dirty="0" err="1"/>
              <a:t>raspi-config</a:t>
            </a:r>
            <a:r>
              <a:rPr lang="en-PH" sz="2600" dirty="0"/>
              <a:t>, navigate to:  Advanced Options &gt; VNC &gt; select Yes</a:t>
            </a:r>
          </a:p>
          <a:p>
            <a:pPr lvl="1"/>
            <a:endParaRPr lang="en-PH" sz="2600" dirty="0"/>
          </a:p>
          <a:p>
            <a:pPr lvl="1"/>
            <a:r>
              <a:rPr lang="en-US" sz="2600" dirty="0"/>
              <a:t>By default, VNC Server remotes the graphical desktop running on your Raspberry Pi. 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224869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VNC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73347" y="2117924"/>
            <a:ext cx="3089842" cy="3593591"/>
          </a:xfrm>
        </p:spPr>
        <p:txBody>
          <a:bodyPr>
            <a:normAutofit/>
          </a:bodyPr>
          <a:lstStyle/>
          <a:p>
            <a:r>
              <a:rPr lang="en-PH" sz="2800" dirty="0"/>
              <a:t>FOR VNC</a:t>
            </a:r>
          </a:p>
          <a:p>
            <a:pPr lvl="1"/>
            <a:r>
              <a:rPr lang="en-PH" sz="2400" dirty="0"/>
              <a:t>IP ADDRESS OF </a:t>
            </a:r>
            <a:r>
              <a:rPr lang="en-PH" sz="2400" dirty="0" err="1"/>
              <a:t>Rpi</a:t>
            </a:r>
            <a:r>
              <a:rPr lang="en-PH" sz="2400" dirty="0"/>
              <a:t> is required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189" y="1604576"/>
            <a:ext cx="6811378" cy="48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7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36922" cy="685223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7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Remote desktop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48758" y="2150534"/>
            <a:ext cx="3089842" cy="3593591"/>
          </a:xfrm>
        </p:spPr>
        <p:txBody>
          <a:bodyPr>
            <a:normAutofit/>
          </a:bodyPr>
          <a:lstStyle/>
          <a:p>
            <a:r>
              <a:rPr lang="en-PH" sz="2800" dirty="0"/>
              <a:t>FOR REMOTE DESKTOP</a:t>
            </a:r>
          </a:p>
          <a:p>
            <a:pPr lvl="1"/>
            <a:r>
              <a:rPr lang="en-PH" sz="2400" dirty="0"/>
              <a:t>IP ADDRESS OF </a:t>
            </a:r>
            <a:r>
              <a:rPr lang="en-PH" sz="2400" dirty="0" err="1"/>
              <a:t>Rpi</a:t>
            </a:r>
            <a:r>
              <a:rPr lang="en-PH" sz="2400" dirty="0"/>
              <a:t> is required</a:t>
            </a:r>
          </a:p>
          <a:p>
            <a:pPr lvl="1"/>
            <a:r>
              <a:rPr lang="en-PH" sz="2400" dirty="0"/>
              <a:t>Login as: pi</a:t>
            </a:r>
          </a:p>
          <a:p>
            <a:pPr lvl="1"/>
            <a:r>
              <a:rPr lang="en-PH" sz="2400" dirty="0"/>
              <a:t>Password: raspberry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189" y="1723798"/>
            <a:ext cx="6936832" cy="39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7200" dirty="0"/>
              <a:t>OUTLINE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r>
              <a:rPr lang="en-PH" sz="2400" dirty="0"/>
              <a:t>SETUP</a:t>
            </a:r>
          </a:p>
          <a:p>
            <a:r>
              <a:rPr lang="en-PH" sz="2400" dirty="0"/>
              <a:t>REMOTE ACCESS</a:t>
            </a:r>
          </a:p>
          <a:p>
            <a:r>
              <a:rPr lang="en-PH" sz="2400" dirty="0"/>
              <a:t>LINUX COMMANDS</a:t>
            </a:r>
          </a:p>
          <a:p>
            <a:r>
              <a:rPr lang="en-PH" sz="2400" dirty="0"/>
              <a:t>PYTHON PROGRAMMING</a:t>
            </a:r>
          </a:p>
          <a:p>
            <a:pPr lvl="1"/>
            <a:r>
              <a:rPr lang="en-PH" sz="2200" dirty="0"/>
              <a:t>	LEDs</a:t>
            </a:r>
          </a:p>
          <a:p>
            <a:pPr lvl="1"/>
            <a:r>
              <a:rPr lang="en-PH" sz="2200" dirty="0"/>
              <a:t>	TEMPERATURE</a:t>
            </a:r>
          </a:p>
          <a:p>
            <a:pPr lvl="1"/>
            <a:r>
              <a:rPr lang="en-PH" sz="2200" dirty="0"/>
              <a:t>	GUI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6802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Remote desktop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2156023"/>
            <a:ext cx="3089842" cy="3593591"/>
          </a:xfrm>
        </p:spPr>
        <p:txBody>
          <a:bodyPr>
            <a:normAutofit/>
          </a:bodyPr>
          <a:lstStyle/>
          <a:p>
            <a:r>
              <a:rPr lang="en-PH" sz="3200" dirty="0"/>
              <a:t>Username: pi</a:t>
            </a:r>
          </a:p>
          <a:p>
            <a:r>
              <a:rPr lang="en-PH" sz="3200" dirty="0"/>
              <a:t>Password: raspberry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35" y="1593596"/>
            <a:ext cx="6343794" cy="47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95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VNC or Remote desktop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2156023"/>
            <a:ext cx="3089842" cy="3593591"/>
          </a:xfrm>
        </p:spPr>
        <p:txBody>
          <a:bodyPr>
            <a:normAutofit/>
          </a:bodyPr>
          <a:lstStyle/>
          <a:p>
            <a:r>
              <a:rPr lang="en-PH" sz="3200" dirty="0"/>
              <a:t>Username: pi</a:t>
            </a:r>
          </a:p>
          <a:p>
            <a:r>
              <a:rPr lang="en-PH" sz="3200" dirty="0"/>
              <a:t>Password: raspberry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35" y="1593596"/>
            <a:ext cx="6343794" cy="47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9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04295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00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ACCESS OVER INTERNET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2252276"/>
            <a:ext cx="9721122" cy="3009535"/>
          </a:xfrm>
        </p:spPr>
        <p:txBody>
          <a:bodyPr>
            <a:normAutofit/>
          </a:bodyPr>
          <a:lstStyle/>
          <a:p>
            <a:r>
              <a:rPr lang="en-PH" sz="3200" dirty="0"/>
              <a:t>On laptop: got to Apps &amp; Features</a:t>
            </a:r>
          </a:p>
          <a:p>
            <a:r>
              <a:rPr lang="en-PH" sz="3200" dirty="0"/>
              <a:t>Manage Optional Features</a:t>
            </a:r>
          </a:p>
          <a:p>
            <a:r>
              <a:rPr lang="en-PH" sz="3200" dirty="0"/>
              <a:t>Install </a:t>
            </a:r>
            <a:r>
              <a:rPr lang="en-PH" sz="3200" dirty="0" err="1"/>
              <a:t>OpenSSH</a:t>
            </a:r>
            <a:r>
              <a:rPr lang="en-PH" sz="3200" dirty="0"/>
              <a:t> Client (Beta)</a:t>
            </a:r>
          </a:p>
          <a:p>
            <a:r>
              <a:rPr lang="en-PH" sz="3200" dirty="0"/>
              <a:t>Install </a:t>
            </a:r>
            <a:r>
              <a:rPr lang="en-PH" sz="3200" dirty="0" err="1"/>
              <a:t>OpenSSH</a:t>
            </a:r>
            <a:r>
              <a:rPr lang="en-PH" sz="3200" dirty="0"/>
              <a:t> Server (Beta)</a:t>
            </a:r>
          </a:p>
        </p:txBody>
      </p:sp>
    </p:spTree>
    <p:extLst>
      <p:ext uri="{BB962C8B-B14F-4D97-AF65-F5344CB8AC3E}">
        <p14:creationId xmlns:p14="http://schemas.microsoft.com/office/powerpoint/2010/main" val="2216783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ACCESS OVER INTERNET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27088" y="1604576"/>
            <a:ext cx="9721122" cy="300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200" dirty="0"/>
              <a:t>On Terminal:</a:t>
            </a:r>
          </a:p>
          <a:p>
            <a:r>
              <a:rPr lang="en-PH" sz="3200" dirty="0"/>
              <a:t>Run </a:t>
            </a:r>
            <a:r>
              <a:rPr lang="en-PH" sz="3200" dirty="0" err="1"/>
              <a:t>ifconfig</a:t>
            </a:r>
            <a:endParaRPr lang="en-PH" sz="3200" dirty="0"/>
          </a:p>
          <a:p>
            <a:endParaRPr lang="en-PH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138" y="1604576"/>
            <a:ext cx="7839075" cy="4924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56030" y="4720045"/>
            <a:ext cx="2432450" cy="418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3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ACCESS OVER INTERNET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27088" y="1604576"/>
            <a:ext cx="9721122" cy="300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200" dirty="0"/>
              <a:t>On Terminal:</a:t>
            </a:r>
          </a:p>
          <a:p>
            <a:r>
              <a:rPr lang="en-PH" sz="3200" dirty="0"/>
              <a:t>Use the IP Address to Putty or VNC or Remote Desktop</a:t>
            </a:r>
          </a:p>
          <a:p>
            <a:r>
              <a:rPr lang="en-PH" sz="3200" dirty="0"/>
              <a:t>Remove Ethernet Cable</a:t>
            </a:r>
          </a:p>
          <a:p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2762719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SFTP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1893334"/>
            <a:ext cx="9721122" cy="300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200" dirty="0"/>
              <a:t>SSH File Transfer Protocol</a:t>
            </a:r>
          </a:p>
          <a:p>
            <a:pPr lvl="1"/>
            <a:r>
              <a:rPr lang="en-PH" sz="3000" dirty="0"/>
              <a:t>Extension of the SSH to handle file transfers</a:t>
            </a:r>
          </a:p>
          <a:p>
            <a:pPr lvl="1"/>
            <a:r>
              <a:rPr lang="en-PH" sz="3000" dirty="0"/>
              <a:t>Programs</a:t>
            </a:r>
          </a:p>
          <a:p>
            <a:pPr lvl="2"/>
            <a:r>
              <a:rPr lang="en-PH" sz="2800" dirty="0"/>
              <a:t>FileZilla, </a:t>
            </a:r>
            <a:r>
              <a:rPr lang="en-PH" sz="2800" dirty="0" err="1"/>
              <a:t>WinSCP</a:t>
            </a:r>
            <a:endParaRPr lang="en-PH" sz="2800" dirty="0"/>
          </a:p>
          <a:p>
            <a:pPr marL="457200" lvl="1" indent="0">
              <a:buNone/>
            </a:pPr>
            <a:endParaRPr lang="en-PH" sz="3000" dirty="0"/>
          </a:p>
          <a:p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67468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SFTP - </a:t>
            </a:r>
            <a:r>
              <a:rPr lang="en-PH" sz="7200" dirty="0" err="1"/>
              <a:t>Filezilla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1893334"/>
            <a:ext cx="9721122" cy="30095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sz="2800" dirty="0"/>
          </a:p>
          <a:p>
            <a:pPr marL="457200" lvl="1" indent="0">
              <a:buNone/>
            </a:pPr>
            <a:endParaRPr lang="en-PH" sz="3000" dirty="0"/>
          </a:p>
          <a:p>
            <a:endParaRPr lang="en-PH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1" y="1320776"/>
            <a:ext cx="10461872" cy="5498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9355" y="1828800"/>
            <a:ext cx="7631467" cy="418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04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ACTIVITY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02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71300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ACTIVITY (SFTP)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1893334"/>
            <a:ext cx="9721122" cy="30095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sz="2800" dirty="0"/>
          </a:p>
          <a:p>
            <a:pPr marL="457200" lvl="1" indent="0">
              <a:buNone/>
            </a:pPr>
            <a:endParaRPr lang="en-PH" sz="3000" dirty="0"/>
          </a:p>
          <a:p>
            <a:endParaRPr lang="en-PH" sz="32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404078" y="2045734"/>
            <a:ext cx="9721122" cy="3009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200" dirty="0"/>
              <a:t>On your Desktop:</a:t>
            </a:r>
          </a:p>
          <a:p>
            <a:pPr lvl="1"/>
            <a:r>
              <a:rPr lang="en-PH" sz="2600" dirty="0"/>
              <a:t>Create a file.txt and rename the file.</a:t>
            </a:r>
          </a:p>
          <a:p>
            <a:pPr lvl="1"/>
            <a:r>
              <a:rPr lang="en-PH" sz="2600" dirty="0"/>
              <a:t>Download the mp4 file to your Desktop</a:t>
            </a:r>
          </a:p>
          <a:p>
            <a:pPr lvl="1"/>
            <a:r>
              <a:rPr lang="en-PH" sz="2600" dirty="0"/>
              <a:t>Transfer the 2 files to your </a:t>
            </a:r>
            <a:r>
              <a:rPr lang="en-PH" sz="2600" dirty="0" err="1"/>
              <a:t>Rpi</a:t>
            </a:r>
            <a:r>
              <a:rPr lang="en-PH" sz="2600" dirty="0"/>
              <a:t> Desktop</a:t>
            </a:r>
          </a:p>
          <a:p>
            <a:pPr marL="457200" lvl="1" indent="0">
              <a:buFont typeface="Gill Sans MT" panose="020B0502020104020203" pitchFamily="34" charset="0"/>
              <a:buNone/>
            </a:pPr>
            <a:endParaRPr lang="en-PH" sz="3000" dirty="0"/>
          </a:p>
          <a:p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22162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SETUP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52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Linux commands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0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GENERAL COMMANDS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1604576"/>
            <a:ext cx="10358796" cy="4940603"/>
          </a:xfrm>
        </p:spPr>
        <p:txBody>
          <a:bodyPr>
            <a:noAutofit/>
          </a:bodyPr>
          <a:lstStyle/>
          <a:p>
            <a:pPr fontAlgn="base"/>
            <a:r>
              <a:rPr lang="en-US" sz="2800" dirty="0"/>
              <a:t>clear</a:t>
            </a:r>
          </a:p>
          <a:p>
            <a:pPr lvl="1" fontAlgn="base"/>
            <a:r>
              <a:rPr lang="en-US" sz="2400" dirty="0"/>
              <a:t>Clears previously run commands and text from the terminal screen.</a:t>
            </a:r>
          </a:p>
          <a:p>
            <a:pPr fontAlgn="base"/>
            <a:r>
              <a:rPr lang="en-US" sz="2800" dirty="0"/>
              <a:t>Date</a:t>
            </a:r>
          </a:p>
          <a:p>
            <a:pPr lvl="1" fontAlgn="base"/>
            <a:r>
              <a:rPr lang="en-US" sz="2400" dirty="0"/>
              <a:t>Prints the current date.</a:t>
            </a:r>
          </a:p>
          <a:p>
            <a:pPr fontAlgn="base"/>
            <a:r>
              <a:rPr lang="en-US" sz="2800" dirty="0"/>
              <a:t>find / -name </a:t>
            </a:r>
            <a:r>
              <a:rPr lang="en-US" sz="2800" dirty="0">
                <a:solidFill>
                  <a:srgbClr val="00B0F0"/>
                </a:solidFill>
              </a:rPr>
              <a:t>example.txt</a:t>
            </a:r>
          </a:p>
          <a:p>
            <a:pPr lvl="1" fontAlgn="base"/>
            <a:r>
              <a:rPr lang="en-US" sz="2400" dirty="0"/>
              <a:t>Searches the whole system for the file example.txt and outputs a list of all directories that contain the file.</a:t>
            </a:r>
          </a:p>
          <a:p>
            <a:pPr fontAlgn="base"/>
            <a:r>
              <a:rPr lang="en-US" sz="2800" dirty="0" err="1"/>
              <a:t>nano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B0F0"/>
                </a:solidFill>
              </a:rPr>
              <a:t>example.txt</a:t>
            </a:r>
          </a:p>
          <a:p>
            <a:pPr lvl="1" fontAlgn="base"/>
            <a:r>
              <a:rPr lang="en-US" sz="2400" dirty="0"/>
              <a:t>Opens the file example.txt in the Linux text editor Nano.</a:t>
            </a:r>
          </a:p>
        </p:txBody>
      </p:sp>
    </p:spTree>
    <p:extLst>
      <p:ext uri="{BB962C8B-B14F-4D97-AF65-F5344CB8AC3E}">
        <p14:creationId xmlns:p14="http://schemas.microsoft.com/office/powerpoint/2010/main" val="3513048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GENERAL COMMANDS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1957502"/>
            <a:ext cx="10358796" cy="4587677"/>
          </a:xfrm>
        </p:spPr>
        <p:txBody>
          <a:bodyPr>
            <a:noAutofit/>
          </a:bodyPr>
          <a:lstStyle/>
          <a:p>
            <a:pPr fontAlgn="base"/>
            <a:r>
              <a:rPr lang="en-US" sz="2800" dirty="0" err="1"/>
              <a:t>sudo</a:t>
            </a:r>
            <a:r>
              <a:rPr lang="en-US" sz="2800" dirty="0"/>
              <a:t> </a:t>
            </a:r>
            <a:r>
              <a:rPr lang="en-US" sz="2800" dirty="0" err="1"/>
              <a:t>raspi-config</a:t>
            </a:r>
            <a:endParaRPr lang="en-US" sz="2800" dirty="0"/>
          </a:p>
          <a:p>
            <a:pPr lvl="1" fontAlgn="base"/>
            <a:r>
              <a:rPr lang="en-US" sz="2600" dirty="0"/>
              <a:t>Opens the configuration settings menu.</a:t>
            </a:r>
          </a:p>
        </p:txBody>
      </p:sp>
    </p:spTree>
    <p:extLst>
      <p:ext uri="{BB962C8B-B14F-4D97-AF65-F5344CB8AC3E}">
        <p14:creationId xmlns:p14="http://schemas.microsoft.com/office/powerpoint/2010/main" val="3624915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221964"/>
            <a:ext cx="10178322" cy="1222191"/>
          </a:xfrm>
        </p:spPr>
        <p:txBody>
          <a:bodyPr>
            <a:noAutofit/>
          </a:bodyPr>
          <a:lstStyle/>
          <a:p>
            <a:pPr algn="r"/>
            <a:r>
              <a:rPr lang="en-PH" sz="6000" dirty="0"/>
              <a:t>FILE AND DIRECTORY COMMANDS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7" y="1684422"/>
            <a:ext cx="10607645" cy="3890370"/>
          </a:xfrm>
        </p:spPr>
        <p:txBody>
          <a:bodyPr>
            <a:noAutofit/>
          </a:bodyPr>
          <a:lstStyle/>
          <a:p>
            <a:pPr fontAlgn="base"/>
            <a:r>
              <a:rPr lang="en-US" sz="2800" dirty="0"/>
              <a:t>cat example.txt</a:t>
            </a:r>
          </a:p>
          <a:p>
            <a:pPr lvl="1" fontAlgn="base"/>
            <a:r>
              <a:rPr lang="en-US" sz="2400" dirty="0"/>
              <a:t>Displays the contents of the file example.txt.</a:t>
            </a:r>
          </a:p>
          <a:p>
            <a:pPr fontAlgn="base"/>
            <a:r>
              <a:rPr lang="en-US" sz="2800" dirty="0"/>
              <a:t>cd /</a:t>
            </a:r>
            <a:r>
              <a:rPr lang="en-US" sz="2800" dirty="0" err="1"/>
              <a:t>abc</a:t>
            </a:r>
            <a:r>
              <a:rPr lang="en-US" sz="2800" dirty="0"/>
              <a:t>/xyz</a:t>
            </a:r>
          </a:p>
          <a:p>
            <a:pPr lvl="1" fontAlgn="base"/>
            <a:r>
              <a:rPr lang="en-US" sz="2400" dirty="0"/>
              <a:t>Changes the current directory to the /</a:t>
            </a:r>
            <a:r>
              <a:rPr lang="en-US" sz="2400" dirty="0" err="1"/>
              <a:t>abc</a:t>
            </a:r>
            <a:r>
              <a:rPr lang="en-US" sz="2400" dirty="0"/>
              <a:t>/xyz directory.</a:t>
            </a:r>
          </a:p>
          <a:p>
            <a:pPr fontAlgn="base"/>
            <a:r>
              <a:rPr lang="en-US" sz="2800" dirty="0" err="1"/>
              <a:t>cp</a:t>
            </a:r>
            <a:r>
              <a:rPr lang="en-US" sz="2800" dirty="0"/>
              <a:t> XXX: </a:t>
            </a:r>
          </a:p>
          <a:p>
            <a:pPr lvl="1" fontAlgn="base"/>
            <a:r>
              <a:rPr lang="en-US" sz="2400" dirty="0"/>
              <a:t>Copies the file or directory XXX</a:t>
            </a:r>
          </a:p>
          <a:p>
            <a:pPr fontAlgn="base"/>
            <a:r>
              <a:rPr lang="en-US" sz="2800" dirty="0"/>
              <a:t>mv XXX</a:t>
            </a:r>
          </a:p>
          <a:p>
            <a:pPr lvl="1" fontAlgn="base"/>
            <a:r>
              <a:rPr lang="en-US" sz="2600" dirty="0"/>
              <a:t>Moves the file or directory named XXX to a specified location. </a:t>
            </a:r>
          </a:p>
          <a:p>
            <a:pPr marL="457200" lvl="1" indent="0" fontAlgn="base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7140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221964"/>
            <a:ext cx="10178322" cy="1222191"/>
          </a:xfrm>
        </p:spPr>
        <p:txBody>
          <a:bodyPr>
            <a:noAutofit/>
          </a:bodyPr>
          <a:lstStyle/>
          <a:p>
            <a:pPr algn="r"/>
            <a:r>
              <a:rPr lang="en-PH" sz="6000" dirty="0"/>
              <a:t>FILE AND DIRECTORY COMMANDS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7016" y="1251284"/>
            <a:ext cx="10607645" cy="3890370"/>
          </a:xfrm>
        </p:spPr>
        <p:txBody>
          <a:bodyPr>
            <a:noAutofit/>
          </a:bodyPr>
          <a:lstStyle/>
          <a:p>
            <a:pPr fontAlgn="base"/>
            <a:r>
              <a:rPr lang="en-US" sz="2800" dirty="0" err="1"/>
              <a:t>rm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B0F0"/>
                </a:solidFill>
              </a:rPr>
              <a:t>example.txt</a:t>
            </a:r>
          </a:p>
          <a:p>
            <a:pPr lvl="1" fontAlgn="base"/>
            <a:r>
              <a:rPr lang="en-US" sz="2600" dirty="0"/>
              <a:t>Deletes the file example.txt.</a:t>
            </a:r>
          </a:p>
          <a:p>
            <a:pPr fontAlgn="base"/>
            <a:r>
              <a:rPr lang="en-US" sz="2800" dirty="0" err="1"/>
              <a:t>rmdir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00B0F0"/>
                </a:solidFill>
              </a:rPr>
              <a:t>example_directory</a:t>
            </a:r>
            <a:endParaRPr lang="en-US" sz="2800" dirty="0">
              <a:solidFill>
                <a:srgbClr val="00B0F0"/>
              </a:solidFill>
            </a:endParaRPr>
          </a:p>
          <a:p>
            <a:pPr lvl="1" fontAlgn="base"/>
            <a:r>
              <a:rPr lang="en-US" sz="2600" dirty="0"/>
              <a:t>Deletes the directory </a:t>
            </a:r>
            <a:r>
              <a:rPr lang="en-US" sz="2600" dirty="0" err="1"/>
              <a:t>example_directory</a:t>
            </a:r>
            <a:r>
              <a:rPr lang="en-US" sz="2600" dirty="0"/>
              <a:t> (only if it is empty).</a:t>
            </a:r>
          </a:p>
          <a:p>
            <a:pPr fontAlgn="base"/>
            <a:r>
              <a:rPr lang="en-US" sz="2800" dirty="0" err="1"/>
              <a:t>scp</a:t>
            </a: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user@</a:t>
            </a:r>
            <a:r>
              <a:rPr lang="en-US" sz="2800" dirty="0">
                <a:solidFill>
                  <a:srgbClr val="00B0F0"/>
                </a:solidFill>
              </a:rPr>
              <a:t>10.0.0.32:/some/path/file.txt</a:t>
            </a:r>
          </a:p>
          <a:p>
            <a:pPr lvl="1" fontAlgn="base"/>
            <a:r>
              <a:rPr lang="en-US" sz="2600" dirty="0"/>
              <a:t>Copies a file over SSH..</a:t>
            </a:r>
          </a:p>
          <a:p>
            <a:pPr fontAlgn="base"/>
            <a:r>
              <a:rPr lang="en-US" sz="2800" dirty="0"/>
              <a:t>touch </a:t>
            </a:r>
            <a:r>
              <a:rPr lang="en-US" sz="2800" dirty="0">
                <a:solidFill>
                  <a:srgbClr val="00B0F0"/>
                </a:solidFill>
              </a:rPr>
              <a:t>example.txt</a:t>
            </a:r>
          </a:p>
          <a:p>
            <a:pPr lvl="1" fontAlgn="base"/>
            <a:r>
              <a:rPr lang="en-US" sz="2600" dirty="0"/>
              <a:t>Creates a new, empty file named example.txt in the current directory.</a:t>
            </a:r>
          </a:p>
        </p:txBody>
      </p:sp>
    </p:spTree>
    <p:extLst>
      <p:ext uri="{BB962C8B-B14F-4D97-AF65-F5344CB8AC3E}">
        <p14:creationId xmlns:p14="http://schemas.microsoft.com/office/powerpoint/2010/main" val="3551505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 fontScale="90000"/>
          </a:bodyPr>
          <a:lstStyle/>
          <a:p>
            <a:pPr algn="r"/>
            <a:r>
              <a:rPr lang="en-PH" sz="7200" dirty="0"/>
              <a:t>NETWORKING AND INTERNET COMMANDS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0278" y="2050890"/>
            <a:ext cx="9721122" cy="3890370"/>
          </a:xfrm>
        </p:spPr>
        <p:txBody>
          <a:bodyPr>
            <a:noAutofit/>
          </a:bodyPr>
          <a:lstStyle/>
          <a:p>
            <a:pPr fontAlgn="base"/>
            <a:r>
              <a:rPr lang="en-US" sz="2800" dirty="0" err="1"/>
              <a:t>ifconfig</a:t>
            </a:r>
            <a:endParaRPr lang="en-US" sz="2800" dirty="0"/>
          </a:p>
          <a:p>
            <a:pPr lvl="1" fontAlgn="base"/>
            <a:r>
              <a:rPr lang="en-US" sz="2600" dirty="0"/>
              <a:t>To check the status of the wireless connection you are using  (to see if wlan0 has acquired an IP address).</a:t>
            </a:r>
          </a:p>
          <a:p>
            <a:pPr fontAlgn="base"/>
            <a:r>
              <a:rPr lang="en-US" sz="2800" dirty="0" err="1"/>
              <a:t>iwconfig</a:t>
            </a:r>
            <a:endParaRPr lang="en-US" sz="2800" dirty="0"/>
          </a:p>
          <a:p>
            <a:pPr lvl="1" fontAlgn="base"/>
            <a:r>
              <a:rPr lang="en-US" sz="2600" dirty="0"/>
              <a:t>To check which network the wireless adapter is using.</a:t>
            </a:r>
          </a:p>
          <a:p>
            <a:pPr fontAlgn="base"/>
            <a:r>
              <a:rPr lang="en-US" sz="2800" dirty="0" err="1"/>
              <a:t>iwlist</a:t>
            </a:r>
            <a:r>
              <a:rPr lang="en-US" sz="2800" dirty="0"/>
              <a:t> wlan0 scan</a:t>
            </a:r>
          </a:p>
          <a:p>
            <a:pPr lvl="1" fontAlgn="base"/>
            <a:r>
              <a:rPr lang="en-US" sz="2600" dirty="0"/>
              <a:t>Prints a list of the currently available wireless networks.</a:t>
            </a:r>
          </a:p>
        </p:txBody>
      </p:sp>
    </p:spTree>
    <p:extLst>
      <p:ext uri="{BB962C8B-B14F-4D97-AF65-F5344CB8AC3E}">
        <p14:creationId xmlns:p14="http://schemas.microsoft.com/office/powerpoint/2010/main" val="1278865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295297"/>
            <a:ext cx="10178322" cy="1222191"/>
          </a:xfrm>
        </p:spPr>
        <p:txBody>
          <a:bodyPr>
            <a:normAutofit fontScale="90000"/>
          </a:bodyPr>
          <a:lstStyle/>
          <a:p>
            <a:pPr algn="r"/>
            <a:r>
              <a:rPr lang="en-PH" sz="7200" dirty="0"/>
              <a:t>NETWORKING AND INTERNET COMMANDS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0278" y="1517490"/>
            <a:ext cx="9721122" cy="3890370"/>
          </a:xfrm>
        </p:spPr>
        <p:txBody>
          <a:bodyPr>
            <a:noAutofit/>
          </a:bodyPr>
          <a:lstStyle/>
          <a:p>
            <a:pPr fontAlgn="base"/>
            <a:r>
              <a:rPr lang="en-US" sz="2800" dirty="0" err="1"/>
              <a:t>nmap</a:t>
            </a:r>
            <a:endParaRPr lang="en-US" sz="2800" dirty="0"/>
          </a:p>
          <a:p>
            <a:pPr lvl="1" fontAlgn="base"/>
            <a:r>
              <a:rPr lang="en-US" sz="2400" dirty="0"/>
              <a:t>Scans your network and lists connected devices, port number, protocol, state (open or closed) operating system, MAC addresses, and other information.</a:t>
            </a:r>
          </a:p>
          <a:p>
            <a:pPr fontAlgn="base"/>
            <a:r>
              <a:rPr lang="en-US" sz="2800" dirty="0"/>
              <a:t>ping</a:t>
            </a:r>
          </a:p>
          <a:p>
            <a:pPr lvl="1" fontAlgn="base"/>
            <a:r>
              <a:rPr lang="en-US" sz="2400" dirty="0"/>
              <a:t>Tests connectivity between two devices connected on a network. For example, ping 10.0.0.32 will send a packet to the device at IP 10.0.0.32 and wait for a response. It also works with website addresses.</a:t>
            </a:r>
          </a:p>
          <a:p>
            <a:pPr fontAlgn="base"/>
            <a:r>
              <a:rPr lang="en-US" sz="2800" dirty="0" err="1"/>
              <a:t>wget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B0F0"/>
                </a:solidFill>
              </a:rPr>
              <a:t>http://www.website.com/example.txt</a:t>
            </a:r>
          </a:p>
          <a:p>
            <a:pPr lvl="1" fontAlgn="base"/>
            <a:r>
              <a:rPr lang="en-US" sz="2400" dirty="0"/>
              <a:t>Downloads the file example.txt from the web and saves it to the current directory.</a:t>
            </a:r>
          </a:p>
        </p:txBody>
      </p:sp>
    </p:spTree>
    <p:extLst>
      <p:ext uri="{BB962C8B-B14F-4D97-AF65-F5344CB8AC3E}">
        <p14:creationId xmlns:p14="http://schemas.microsoft.com/office/powerpoint/2010/main" val="121784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 fontScale="90000"/>
          </a:bodyPr>
          <a:lstStyle/>
          <a:p>
            <a:pPr algn="r"/>
            <a:r>
              <a:rPr lang="en-PH" sz="7200" dirty="0"/>
              <a:t>SYSTEM INFORMATION COMMANDS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0278" y="1517490"/>
            <a:ext cx="9721122" cy="5043330"/>
          </a:xfrm>
        </p:spPr>
        <p:txBody>
          <a:bodyPr>
            <a:noAutofit/>
          </a:bodyPr>
          <a:lstStyle/>
          <a:p>
            <a:pPr fontAlgn="base"/>
            <a:r>
              <a:rPr lang="en-US" sz="2800" dirty="0"/>
              <a:t>cat /</a:t>
            </a:r>
            <a:r>
              <a:rPr lang="en-US" sz="2800" dirty="0" err="1"/>
              <a:t>proc</a:t>
            </a:r>
            <a:r>
              <a:rPr lang="en-US" sz="2800" dirty="0"/>
              <a:t>/</a:t>
            </a:r>
            <a:r>
              <a:rPr lang="en-US" sz="2800" dirty="0" err="1"/>
              <a:t>meminfo</a:t>
            </a:r>
            <a:endParaRPr lang="en-US" sz="2800" dirty="0"/>
          </a:p>
          <a:p>
            <a:pPr lvl="1" fontAlgn="base"/>
            <a:r>
              <a:rPr lang="en-US" sz="2600" dirty="0"/>
              <a:t>Shows details about your memory.</a:t>
            </a:r>
          </a:p>
          <a:p>
            <a:pPr fontAlgn="base"/>
            <a:r>
              <a:rPr lang="en-US" sz="2800" dirty="0"/>
              <a:t>cat /</a:t>
            </a:r>
            <a:r>
              <a:rPr lang="en-US" sz="2800" dirty="0" err="1"/>
              <a:t>proc</a:t>
            </a:r>
            <a:r>
              <a:rPr lang="en-US" sz="2800" dirty="0"/>
              <a:t>/partitions</a:t>
            </a:r>
          </a:p>
          <a:p>
            <a:pPr lvl="1" fontAlgn="base"/>
            <a:r>
              <a:rPr lang="en-US" sz="2600" dirty="0"/>
              <a:t>Shows the size and number of partitions on your SD card or hard drive.</a:t>
            </a:r>
          </a:p>
          <a:p>
            <a:pPr fontAlgn="base"/>
            <a:r>
              <a:rPr lang="en-US" sz="2800" dirty="0"/>
              <a:t>cat /</a:t>
            </a:r>
            <a:r>
              <a:rPr lang="en-US" sz="2800" dirty="0" err="1"/>
              <a:t>proc</a:t>
            </a:r>
            <a:r>
              <a:rPr lang="en-US" sz="2800" dirty="0"/>
              <a:t>/version</a:t>
            </a:r>
          </a:p>
          <a:p>
            <a:pPr lvl="1" fontAlgn="base"/>
            <a:r>
              <a:rPr lang="en-US" sz="2600" dirty="0"/>
              <a:t>Shows you which version of the Raspberry Pi you are using.</a:t>
            </a:r>
          </a:p>
          <a:p>
            <a:pPr fontAlgn="base"/>
            <a:r>
              <a:rPr lang="en-US" sz="2800" dirty="0" err="1"/>
              <a:t>df</a:t>
            </a:r>
            <a:r>
              <a:rPr lang="en-US" sz="2800" dirty="0"/>
              <a:t> –h</a:t>
            </a:r>
          </a:p>
          <a:p>
            <a:pPr lvl="1" fontAlgn="base"/>
            <a:r>
              <a:rPr lang="en-US" sz="2600" dirty="0"/>
              <a:t>Shows information about the available disk space.</a:t>
            </a:r>
          </a:p>
        </p:txBody>
      </p:sp>
    </p:spTree>
    <p:extLst>
      <p:ext uri="{BB962C8B-B14F-4D97-AF65-F5344CB8AC3E}">
        <p14:creationId xmlns:p14="http://schemas.microsoft.com/office/powerpoint/2010/main" val="2213866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7878" y="164670"/>
            <a:ext cx="10178322" cy="1222191"/>
          </a:xfrm>
        </p:spPr>
        <p:txBody>
          <a:bodyPr>
            <a:normAutofit fontScale="90000"/>
          </a:bodyPr>
          <a:lstStyle/>
          <a:p>
            <a:pPr algn="r"/>
            <a:r>
              <a:rPr lang="en-PH" sz="7200" dirty="0"/>
              <a:t>SYSTEM INFORMATION COMMANDS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27878" y="1386861"/>
            <a:ext cx="9721122" cy="5043330"/>
          </a:xfrm>
        </p:spPr>
        <p:txBody>
          <a:bodyPr>
            <a:noAutofit/>
          </a:bodyPr>
          <a:lstStyle/>
          <a:p>
            <a:pPr fontAlgn="base"/>
            <a:r>
              <a:rPr lang="en-US" sz="2800" dirty="0" err="1"/>
              <a:t>df</a:t>
            </a:r>
            <a:r>
              <a:rPr lang="en-US" sz="2800" dirty="0"/>
              <a:t> /</a:t>
            </a:r>
          </a:p>
          <a:p>
            <a:pPr lvl="1" fontAlgn="base"/>
            <a:r>
              <a:rPr lang="en-US" sz="2600" dirty="0"/>
              <a:t>Shows how much free disk space is available.</a:t>
            </a:r>
          </a:p>
          <a:p>
            <a:pPr fontAlgn="base"/>
            <a:r>
              <a:rPr lang="en-US" sz="2800" dirty="0" err="1"/>
              <a:t>dpkg</a:t>
            </a:r>
            <a:r>
              <a:rPr lang="en-US" sz="2800" dirty="0"/>
              <a:t> – –get–selections</a:t>
            </a:r>
          </a:p>
          <a:p>
            <a:pPr lvl="1" fontAlgn="base"/>
            <a:r>
              <a:rPr lang="en-US" sz="2600" dirty="0"/>
              <a:t>Shows all of your installed packages.</a:t>
            </a:r>
          </a:p>
          <a:p>
            <a:pPr fontAlgn="base"/>
            <a:r>
              <a:rPr lang="en-US" sz="2800" dirty="0"/>
              <a:t>free</a:t>
            </a:r>
          </a:p>
          <a:p>
            <a:pPr lvl="1" fontAlgn="base"/>
            <a:r>
              <a:rPr lang="en-US" sz="2600" dirty="0"/>
              <a:t>Shows how much free memory is available.</a:t>
            </a:r>
          </a:p>
          <a:p>
            <a:pPr fontAlgn="base"/>
            <a:r>
              <a:rPr lang="en-US" sz="2800" dirty="0"/>
              <a:t>hostname –I</a:t>
            </a:r>
          </a:p>
          <a:p>
            <a:pPr lvl="1" fontAlgn="base"/>
            <a:r>
              <a:rPr lang="en-US" sz="2600" dirty="0"/>
              <a:t>Shows the IP address of your Raspberry Pi.</a:t>
            </a:r>
          </a:p>
          <a:p>
            <a:pPr fontAlgn="base"/>
            <a:r>
              <a:rPr lang="en-US" sz="2800" dirty="0" err="1"/>
              <a:t>lsusb</a:t>
            </a:r>
            <a:endParaRPr lang="en-US" sz="2800" dirty="0"/>
          </a:p>
          <a:p>
            <a:pPr lvl="1" fontAlgn="base"/>
            <a:r>
              <a:rPr lang="en-US" sz="2600" dirty="0"/>
              <a:t>Lists USB hardware connected to your Raspberry Pi.</a:t>
            </a:r>
          </a:p>
        </p:txBody>
      </p:sp>
    </p:spTree>
    <p:extLst>
      <p:ext uri="{BB962C8B-B14F-4D97-AF65-F5344CB8AC3E}">
        <p14:creationId xmlns:p14="http://schemas.microsoft.com/office/powerpoint/2010/main" val="4154362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7878" y="164670"/>
            <a:ext cx="10178322" cy="1222191"/>
          </a:xfrm>
        </p:spPr>
        <p:txBody>
          <a:bodyPr>
            <a:normAutofit fontScale="90000"/>
          </a:bodyPr>
          <a:lstStyle/>
          <a:p>
            <a:pPr algn="r"/>
            <a:r>
              <a:rPr lang="en-PH" sz="7200" dirty="0"/>
              <a:t>SYSTEM INFORMATION COMMANDS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27878" y="2072662"/>
            <a:ext cx="9721122" cy="5043330"/>
          </a:xfrm>
        </p:spPr>
        <p:txBody>
          <a:bodyPr>
            <a:noAutofit/>
          </a:bodyPr>
          <a:lstStyle/>
          <a:p>
            <a:pPr fontAlgn="base"/>
            <a:r>
              <a:rPr lang="en-US" sz="2800" dirty="0"/>
              <a:t>PRESS UP KEY</a:t>
            </a:r>
          </a:p>
          <a:p>
            <a:pPr lvl="1" fontAlgn="base"/>
            <a:r>
              <a:rPr lang="en-US" sz="2600" dirty="0"/>
              <a:t>print the last command entered into the command prompt. This is a quick way to repeat previous commands or make corrections to commands.</a:t>
            </a:r>
          </a:p>
          <a:p>
            <a:pPr fontAlgn="base"/>
            <a:r>
              <a:rPr lang="en-US" sz="2800" dirty="0" err="1"/>
              <a:t>vcgencmd</a:t>
            </a:r>
            <a:r>
              <a:rPr lang="en-US" sz="2800" dirty="0"/>
              <a:t> </a:t>
            </a:r>
            <a:r>
              <a:rPr lang="en-US" sz="2800" dirty="0" err="1"/>
              <a:t>measure_temp</a:t>
            </a:r>
            <a:endParaRPr lang="en-US" sz="2800" dirty="0"/>
          </a:p>
          <a:p>
            <a:pPr lvl="1" fontAlgn="base"/>
            <a:r>
              <a:rPr lang="en-US" sz="2600" dirty="0"/>
              <a:t>Shows the temperature of the CPU.</a:t>
            </a:r>
          </a:p>
          <a:p>
            <a:pPr fontAlgn="base"/>
            <a:r>
              <a:rPr lang="en-US" sz="2800" dirty="0" err="1"/>
              <a:t>vcgencmd</a:t>
            </a:r>
            <a:r>
              <a:rPr lang="en-US" sz="2800" dirty="0"/>
              <a:t> </a:t>
            </a:r>
            <a:r>
              <a:rPr lang="en-US" sz="2800" dirty="0" err="1"/>
              <a:t>get_mem</a:t>
            </a:r>
            <a:r>
              <a:rPr lang="en-US" sz="2800" dirty="0"/>
              <a:t> arm &amp;&amp; </a:t>
            </a:r>
            <a:r>
              <a:rPr lang="en-US" sz="2800" dirty="0" err="1"/>
              <a:t>vcgencmd</a:t>
            </a:r>
            <a:r>
              <a:rPr lang="en-US" sz="2800" dirty="0"/>
              <a:t> </a:t>
            </a:r>
            <a:r>
              <a:rPr lang="en-US" sz="2800" dirty="0" err="1"/>
              <a:t>get_mem</a:t>
            </a:r>
            <a:r>
              <a:rPr lang="en-US" sz="2800" dirty="0"/>
              <a:t> </a:t>
            </a:r>
            <a:r>
              <a:rPr lang="en-US" sz="2800" dirty="0" err="1"/>
              <a:t>gpu</a:t>
            </a:r>
            <a:endParaRPr lang="en-US" sz="2800" dirty="0"/>
          </a:p>
          <a:p>
            <a:pPr lvl="1" fontAlgn="base"/>
            <a:r>
              <a:rPr lang="en-US" sz="2600" dirty="0"/>
              <a:t>Shows the memory split between the CPU and GPU.</a:t>
            </a:r>
          </a:p>
        </p:txBody>
      </p:sp>
    </p:spTree>
    <p:extLst>
      <p:ext uri="{BB962C8B-B14F-4D97-AF65-F5344CB8AC3E}">
        <p14:creationId xmlns:p14="http://schemas.microsoft.com/office/powerpoint/2010/main" val="102082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GETTING STARTED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1724527"/>
            <a:ext cx="3215819" cy="3593591"/>
          </a:xfrm>
        </p:spPr>
        <p:txBody>
          <a:bodyPr>
            <a:normAutofit/>
          </a:bodyPr>
          <a:lstStyle/>
          <a:p>
            <a:r>
              <a:rPr lang="en-PH" sz="2800" dirty="0"/>
              <a:t>Download </a:t>
            </a:r>
            <a:r>
              <a:rPr lang="en-PH" sz="2800" dirty="0" err="1"/>
              <a:t>Raspbian</a:t>
            </a:r>
            <a:r>
              <a:rPr lang="en-PH" sz="2800" dirty="0"/>
              <a:t> and Extract Zip Files</a:t>
            </a:r>
          </a:p>
          <a:p>
            <a:pPr lvl="1"/>
            <a:r>
              <a:rPr lang="en-US" sz="2400" dirty="0"/>
              <a:t>https://www.raspberrypi.org/downloads/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86" y="1526199"/>
            <a:ext cx="6984681" cy="51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23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Linux Commands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0278" y="2077453"/>
            <a:ext cx="9721122" cy="4307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5400" dirty="0">
                <a:solidFill>
                  <a:srgbClr val="C00000"/>
                </a:solidFill>
              </a:rPr>
              <a:t>SHUTDOWN</a:t>
            </a:r>
          </a:p>
          <a:p>
            <a:pPr marL="0" indent="0">
              <a:buNone/>
            </a:pPr>
            <a:r>
              <a:rPr lang="en-PH" sz="5400" dirty="0" err="1">
                <a:solidFill>
                  <a:schemeClr val="tx1"/>
                </a:solidFill>
              </a:rPr>
              <a:t>sudo</a:t>
            </a:r>
            <a:r>
              <a:rPr lang="en-PH" sz="5400" dirty="0">
                <a:solidFill>
                  <a:schemeClr val="tx1"/>
                </a:solidFill>
              </a:rPr>
              <a:t> halt</a:t>
            </a:r>
          </a:p>
          <a:p>
            <a:pPr marL="0" indent="0" algn="r">
              <a:buNone/>
            </a:pPr>
            <a:r>
              <a:rPr lang="en-PH" sz="5400" dirty="0">
                <a:solidFill>
                  <a:srgbClr val="C00000"/>
                </a:solidFill>
              </a:rPr>
              <a:t>REBOOT</a:t>
            </a:r>
          </a:p>
          <a:p>
            <a:pPr marL="0" indent="0" algn="r">
              <a:buNone/>
            </a:pPr>
            <a:r>
              <a:rPr lang="en-PH" sz="5400" dirty="0" err="1">
                <a:solidFill>
                  <a:schemeClr val="tx1"/>
                </a:solidFill>
              </a:rPr>
              <a:t>sudo</a:t>
            </a:r>
            <a:r>
              <a:rPr lang="en-PH" sz="5400" dirty="0">
                <a:solidFill>
                  <a:schemeClr val="tx1"/>
                </a:solidFill>
              </a:rPr>
              <a:t> reboot</a:t>
            </a:r>
          </a:p>
          <a:p>
            <a:pPr marL="0" indent="0" algn="r">
              <a:buNone/>
            </a:pPr>
            <a:endParaRPr lang="en-PH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36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855262"/>
            <a:ext cx="10178322" cy="1222191"/>
          </a:xfrm>
        </p:spPr>
        <p:txBody>
          <a:bodyPr>
            <a:normAutofit fontScale="90000"/>
          </a:bodyPr>
          <a:lstStyle/>
          <a:p>
            <a:r>
              <a:rPr lang="en-PH" sz="7200" dirty="0">
                <a:solidFill>
                  <a:srgbClr val="FF0000"/>
                </a:solidFill>
              </a:rPr>
              <a:t>NEVER RUN THIS COMMAND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0278" y="2582779"/>
            <a:ext cx="9721122" cy="2639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PH" sz="9600" b="1" dirty="0" err="1">
                <a:solidFill>
                  <a:schemeClr val="tx1"/>
                </a:solidFill>
              </a:rPr>
              <a:t>rm</a:t>
            </a:r>
            <a:r>
              <a:rPr lang="en-PH" sz="9600" b="1" dirty="0">
                <a:solidFill>
                  <a:schemeClr val="tx1"/>
                </a:solidFill>
              </a:rPr>
              <a:t> –</a:t>
            </a:r>
            <a:r>
              <a:rPr lang="en-PH" sz="9600" b="1" dirty="0" err="1">
                <a:solidFill>
                  <a:schemeClr val="tx1"/>
                </a:solidFill>
              </a:rPr>
              <a:t>rf</a:t>
            </a:r>
            <a:r>
              <a:rPr lang="en-PH" sz="9600" b="1" dirty="0">
                <a:solidFill>
                  <a:schemeClr val="tx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80435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Updating </a:t>
            </a:r>
            <a:r>
              <a:rPr lang="en-PH" sz="7200" dirty="0" err="1"/>
              <a:t>raspian</a:t>
            </a:r>
            <a:r>
              <a:rPr lang="en-PH" sz="7200" dirty="0"/>
              <a:t> </a:t>
            </a:r>
            <a:r>
              <a:rPr lang="en-PH" sz="7200" dirty="0" err="1"/>
              <a:t>os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0278" y="1732548"/>
            <a:ext cx="9721122" cy="44115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4800" dirty="0" err="1">
                <a:solidFill>
                  <a:srgbClr val="C00000"/>
                </a:solidFill>
              </a:rPr>
              <a:t>sudo</a:t>
            </a:r>
            <a:r>
              <a:rPr lang="en-PH" sz="4800" dirty="0">
                <a:solidFill>
                  <a:srgbClr val="C00000"/>
                </a:solidFill>
              </a:rPr>
              <a:t> apt-get update</a:t>
            </a:r>
          </a:p>
          <a:p>
            <a:r>
              <a:rPr lang="en-US" sz="3200" dirty="0"/>
              <a:t>Synchronizes the list of packages on your system to the list in the repositories. Use it before installing new packages to make sure you are installing the latest version.</a:t>
            </a:r>
            <a:r>
              <a:rPr lang="en-PH" sz="3200" dirty="0" err="1"/>
              <a:t>sudo</a:t>
            </a:r>
            <a:r>
              <a:rPr lang="en-PH" sz="3200" dirty="0"/>
              <a:t> </a:t>
            </a:r>
          </a:p>
          <a:p>
            <a:pPr marL="0" indent="0" algn="r">
              <a:buNone/>
            </a:pPr>
            <a:r>
              <a:rPr lang="en-PH" sz="4800" dirty="0" err="1">
                <a:solidFill>
                  <a:srgbClr val="C00000"/>
                </a:solidFill>
              </a:rPr>
              <a:t>sudo</a:t>
            </a:r>
            <a:r>
              <a:rPr lang="en-PH" sz="4800" dirty="0">
                <a:solidFill>
                  <a:srgbClr val="C00000"/>
                </a:solidFill>
              </a:rPr>
              <a:t> apt-get upgrade </a:t>
            </a:r>
          </a:p>
          <a:p>
            <a:pPr algn="r"/>
            <a:r>
              <a:rPr lang="en-US" sz="3200" dirty="0"/>
              <a:t>Upgrades all of the software packages you have installed.</a:t>
            </a:r>
            <a:endParaRPr lang="en-PH" sz="3200" dirty="0"/>
          </a:p>
          <a:p>
            <a:pPr algn="ctr"/>
            <a:endParaRPr lang="en-PH" sz="3200" dirty="0"/>
          </a:p>
          <a:p>
            <a:pPr marL="0" indent="0" algn="ctr">
              <a:buNone/>
            </a:pP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3486401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PyTHON</a:t>
            </a:r>
            <a:r>
              <a:rPr lang="en-PH" dirty="0"/>
              <a:t> PROGRAMMING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37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7727" y="4981073"/>
            <a:ext cx="4371472" cy="1196671"/>
          </a:xfrm>
        </p:spPr>
        <p:txBody>
          <a:bodyPr>
            <a:noAutofit/>
          </a:bodyPr>
          <a:lstStyle/>
          <a:p>
            <a:r>
              <a:rPr lang="en-PH" sz="9600" dirty="0"/>
              <a:t>LEDs</a:t>
            </a:r>
            <a:endParaRPr lang="en-US" sz="9600" dirty="0"/>
          </a:p>
        </p:txBody>
      </p:sp>
      <p:pic>
        <p:nvPicPr>
          <p:cNvPr id="1026" name="Picture 2" descr="Image result for leds png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68" y="2128033"/>
            <a:ext cx="5016333" cy="285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4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75B5-BF9A-470F-BA45-C8711578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36" y="1681793"/>
            <a:ext cx="10178322" cy="447837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0" dirty="0">
                <a:latin typeface="Cooper Hewitt" pitchFamily="50" charset="0"/>
                <a:ea typeface="Cooper Hewitt" pitchFamily="50" charset="0"/>
              </a:rPr>
              <a:t>BLINKING AN LED THROUGH </a:t>
            </a:r>
            <a:br>
              <a:rPr lang="en-US" sz="8000" dirty="0">
                <a:latin typeface="Cooper Hewitt" pitchFamily="50" charset="0"/>
                <a:ea typeface="Cooper Hewitt" pitchFamily="50" charset="0"/>
              </a:rPr>
            </a:br>
            <a:r>
              <a:rPr lang="en-US" sz="8000" dirty="0">
                <a:latin typeface="Cooper Hewitt" pitchFamily="50" charset="0"/>
                <a:ea typeface="Cooper Hewitt" pitchFamily="50" charset="0"/>
              </a:rPr>
              <a:t>GPIO PINS</a:t>
            </a:r>
          </a:p>
        </p:txBody>
      </p:sp>
    </p:spTree>
    <p:extLst>
      <p:ext uri="{BB962C8B-B14F-4D97-AF65-F5344CB8AC3E}">
        <p14:creationId xmlns:p14="http://schemas.microsoft.com/office/powerpoint/2010/main" val="4260021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5728-1827-4A10-B17C-C9E9001D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42806"/>
            <a:ext cx="10178322" cy="1492132"/>
          </a:xfrm>
        </p:spPr>
        <p:txBody>
          <a:bodyPr>
            <a:normAutofit/>
          </a:bodyPr>
          <a:lstStyle/>
          <a:p>
            <a:r>
              <a:rPr lang="en-US" sz="7200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94DE9-7407-4907-8E49-22BDBAF6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Familiarization to </a:t>
            </a:r>
            <a:r>
              <a:rPr lang="en-US" sz="3200" dirty="0" err="1"/>
              <a:t>Rpi’s</a:t>
            </a:r>
            <a:r>
              <a:rPr lang="en-US" sz="3200" dirty="0"/>
              <a:t> GPIO Pins</a:t>
            </a:r>
          </a:p>
          <a:p>
            <a:r>
              <a:rPr lang="en-US" sz="3200" dirty="0"/>
              <a:t>Turning ON the LED</a:t>
            </a:r>
          </a:p>
          <a:p>
            <a:r>
              <a:rPr lang="en-US" sz="3200" dirty="0"/>
              <a:t>Blinking an LED</a:t>
            </a:r>
          </a:p>
        </p:txBody>
      </p:sp>
    </p:spTree>
    <p:extLst>
      <p:ext uri="{BB962C8B-B14F-4D97-AF65-F5344CB8AC3E}">
        <p14:creationId xmlns:p14="http://schemas.microsoft.com/office/powerpoint/2010/main" val="702195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2DD0-A814-457E-94D5-E6F65492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000" y="462596"/>
            <a:ext cx="10178322" cy="1492132"/>
          </a:xfrm>
        </p:spPr>
        <p:txBody>
          <a:bodyPr>
            <a:noAutofit/>
          </a:bodyPr>
          <a:lstStyle/>
          <a:p>
            <a:r>
              <a:rPr lang="en-US" sz="7200" dirty="0"/>
              <a:t>Familiarization to </a:t>
            </a:r>
            <a:r>
              <a:rPr lang="en-US" sz="7200" dirty="0" err="1"/>
              <a:t>Rpi’s</a:t>
            </a:r>
            <a:r>
              <a:rPr lang="en-US" sz="7200" dirty="0"/>
              <a:t> GPIO Pins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73D30-B5E3-4779-8929-0F5383BD9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61" y="2819652"/>
            <a:ext cx="97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31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3DA9-1E0A-4CDF-B83F-96E3EA73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567525"/>
            <a:ext cx="10178322" cy="1492132"/>
          </a:xfrm>
        </p:spPr>
        <p:txBody>
          <a:bodyPr>
            <a:normAutofit/>
          </a:bodyPr>
          <a:lstStyle/>
          <a:p>
            <a:r>
              <a:rPr lang="en-US" sz="6000" dirty="0"/>
              <a:t>Turning ON the LED – Testing</a:t>
            </a:r>
          </a:p>
        </p:txBody>
      </p:sp>
      <p:pic>
        <p:nvPicPr>
          <p:cNvPr id="1026" name="Picture 2" descr="Resulta ng larawan para sa raspberry pi led connection">
            <a:extLst>
              <a:ext uri="{FF2B5EF4-FFF2-40B4-BE49-F238E27FC236}">
                <a16:creationId xmlns:a16="http://schemas.microsoft.com/office/drawing/2014/main" id="{3E144F7E-1C62-4B1F-8CB7-EFBEAE6AF3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15" y="2059657"/>
            <a:ext cx="73102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14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A140-6A10-40F4-B539-749A3FA3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Turning ON the LED – Hardware</a:t>
            </a:r>
          </a:p>
        </p:txBody>
      </p:sp>
      <p:pic>
        <p:nvPicPr>
          <p:cNvPr id="3074" name="Picture 2" descr="Kaugnay na larawan">
            <a:extLst>
              <a:ext uri="{FF2B5EF4-FFF2-40B4-BE49-F238E27FC236}">
                <a16:creationId xmlns:a16="http://schemas.microsoft.com/office/drawing/2014/main" id="{11FD0C42-71BD-4F81-8796-232BB683D6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427" y="1424571"/>
            <a:ext cx="9126824" cy="485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7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GETTING STARTED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5005" y="1756611"/>
            <a:ext cx="3215819" cy="3593591"/>
          </a:xfrm>
        </p:spPr>
        <p:txBody>
          <a:bodyPr>
            <a:normAutofit/>
          </a:bodyPr>
          <a:lstStyle/>
          <a:p>
            <a:r>
              <a:rPr lang="en-PH" sz="2800" dirty="0"/>
              <a:t>Install win32DiskImager</a:t>
            </a:r>
          </a:p>
          <a:p>
            <a:pPr lvl="1"/>
            <a:r>
              <a:rPr lang="en-US" sz="2400" dirty="0"/>
              <a:t>https://sourceforge.net/projects/win32diskimager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295" y="1604576"/>
            <a:ext cx="7341633" cy="49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3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A06C-AFFF-4070-B5E5-C09B389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ON the LED – Software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9D400F-D758-408C-9106-572BF6A1D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674" t="8670" r="26491" b="8888"/>
          <a:stretch/>
        </p:blipFill>
        <p:spPr>
          <a:xfrm>
            <a:off x="3583805" y="1264761"/>
            <a:ext cx="5256629" cy="520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35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EB1D-17C5-4715-A393-5AA989DE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Blinking an LED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E54717-180B-401C-93A3-81DB8BC7B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397" t="12035" r="3711" b="5524"/>
          <a:stretch/>
        </p:blipFill>
        <p:spPr>
          <a:xfrm>
            <a:off x="4652211" y="1380409"/>
            <a:ext cx="6777789" cy="533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26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20528" y="4798393"/>
            <a:ext cx="4077823" cy="1196671"/>
          </a:xfrm>
        </p:spPr>
        <p:txBody>
          <a:bodyPr>
            <a:noAutofit/>
          </a:bodyPr>
          <a:lstStyle/>
          <a:p>
            <a:pPr algn="ctr"/>
            <a:br>
              <a:rPr lang="en-PH" sz="7200" dirty="0"/>
            </a:br>
            <a:r>
              <a:rPr lang="en-PH" sz="4400" dirty="0"/>
              <a:t>Raspberry pi</a:t>
            </a:r>
            <a:br>
              <a:rPr lang="en-PH" sz="6600" dirty="0"/>
            </a:br>
            <a:r>
              <a:rPr lang="en-PH" sz="6600" dirty="0"/>
              <a:t>Web server</a:t>
            </a:r>
            <a:endParaRPr lang="en-US" sz="7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92D8E-5BF5-4B4D-9CBD-D44F64BF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25" y="1143000"/>
            <a:ext cx="381571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96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65F4-0629-4FB0-B240-A79B9EB0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PH" sz="7200" dirty="0"/>
              <a:t>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B997-2CD3-4634-8A45-1CFF8BCD7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287" y="1874517"/>
            <a:ext cx="10018713" cy="2981740"/>
          </a:xfrm>
        </p:spPr>
        <p:txBody>
          <a:bodyPr>
            <a:noAutofit/>
          </a:bodyPr>
          <a:lstStyle/>
          <a:p>
            <a:r>
              <a:rPr lang="en-US" sz="3200" dirty="0"/>
              <a:t>A program that uses HTTP to serve the files that form Web Pages to users</a:t>
            </a:r>
          </a:p>
          <a:p>
            <a:r>
              <a:rPr lang="en-US" sz="3200" dirty="0"/>
              <a:t>In Python, the Flask web-framework is used as a web server</a:t>
            </a:r>
          </a:p>
          <a:p>
            <a:r>
              <a:rPr lang="en-US" sz="3200" dirty="0"/>
              <a:t>The Flask library is built-in</a:t>
            </a:r>
          </a:p>
          <a:p>
            <a:r>
              <a:rPr lang="en-US" sz="3200" dirty="0"/>
              <a:t>The Flask library is used to access the GPIO PINS via Web Server</a:t>
            </a:r>
          </a:p>
        </p:txBody>
      </p:sp>
    </p:spTree>
    <p:extLst>
      <p:ext uri="{BB962C8B-B14F-4D97-AF65-F5344CB8AC3E}">
        <p14:creationId xmlns:p14="http://schemas.microsoft.com/office/powerpoint/2010/main" val="2077346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A140-6A10-40F4-B539-749A3FA3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HARDWARE</a:t>
            </a:r>
          </a:p>
        </p:txBody>
      </p:sp>
      <p:pic>
        <p:nvPicPr>
          <p:cNvPr id="3074" name="Picture 2" descr="Kaugnay na larawan">
            <a:extLst>
              <a:ext uri="{FF2B5EF4-FFF2-40B4-BE49-F238E27FC236}">
                <a16:creationId xmlns:a16="http://schemas.microsoft.com/office/drawing/2014/main" id="{11FD0C42-71BD-4F81-8796-232BB683D6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427" y="1424571"/>
            <a:ext cx="9126824" cy="485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067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65F4-0629-4FB0-B240-A79B9EB0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PH" sz="7200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B997-2CD3-4634-8A45-1CFF8BCD7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287" y="1874517"/>
            <a:ext cx="10018713" cy="2981740"/>
          </a:xfrm>
        </p:spPr>
        <p:txBody>
          <a:bodyPr>
            <a:noAutofit/>
          </a:bodyPr>
          <a:lstStyle/>
          <a:p>
            <a:r>
              <a:rPr lang="en-US" sz="3200" dirty="0" err="1"/>
              <a:t>sudo</a:t>
            </a:r>
            <a:r>
              <a:rPr lang="en-US" sz="3200" dirty="0"/>
              <a:t> python app.py</a:t>
            </a:r>
          </a:p>
          <a:p>
            <a:r>
              <a:rPr lang="en-US" sz="3200" dirty="0"/>
              <a:t>Determine the IP Address of your Raspberry Pi</a:t>
            </a:r>
          </a:p>
          <a:p>
            <a:r>
              <a:rPr lang="en-US" sz="3200" dirty="0"/>
              <a:t>Open a web browser (pc, phone, tablet)</a:t>
            </a:r>
          </a:p>
          <a:p>
            <a:r>
              <a:rPr lang="en-US" sz="3200" dirty="0"/>
              <a:t>Input the IP Address into the web browser</a:t>
            </a:r>
          </a:p>
          <a:p>
            <a:r>
              <a:rPr lang="en-US" sz="3200" dirty="0"/>
              <a:t>Toggle the ON/OFF Button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3129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A140-6A10-40F4-B539-749A3FA3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Input the IP Address into the web browser</a:t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17C1EB-D568-4F26-8B69-9E26B9865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14" y="3429000"/>
            <a:ext cx="6038850" cy="914400"/>
          </a:xfrm>
        </p:spPr>
      </p:pic>
    </p:spTree>
    <p:extLst>
      <p:ext uri="{BB962C8B-B14F-4D97-AF65-F5344CB8AC3E}">
        <p14:creationId xmlns:p14="http://schemas.microsoft.com/office/powerpoint/2010/main" val="1107320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A140-6A10-40F4-B539-749A3FA3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Toggle the ON/OFF Button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B96A14-3023-4B6B-B242-75EE9D3EA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57" y="2697484"/>
            <a:ext cx="4196080" cy="2286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40356B-B3DB-47B7-B37B-BE58017BB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08" y="2697484"/>
            <a:ext cx="411263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20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CAYENNE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53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65F4-0629-4FB0-B240-A79B9EB0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PH" sz="7200" dirty="0"/>
              <a:t>Cayenne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DB997-2CD3-4634-8A45-1CFF8BCD7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287" y="1874517"/>
            <a:ext cx="10018713" cy="2981740"/>
          </a:xfrm>
        </p:spPr>
        <p:txBody>
          <a:bodyPr>
            <a:noAutofit/>
          </a:bodyPr>
          <a:lstStyle/>
          <a:p>
            <a:r>
              <a:rPr lang="en-PH" sz="3200" dirty="0"/>
              <a:t>An IoT-based online application platform</a:t>
            </a:r>
          </a:p>
          <a:p>
            <a:pPr lvl="1"/>
            <a:r>
              <a:rPr lang="en-PH" sz="2800" dirty="0"/>
              <a:t>Raspberry Pi</a:t>
            </a:r>
          </a:p>
          <a:p>
            <a:pPr lvl="1"/>
            <a:r>
              <a:rPr lang="en-PH" sz="2800" dirty="0"/>
              <a:t>Arduino</a:t>
            </a:r>
          </a:p>
          <a:p>
            <a:r>
              <a:rPr lang="en-PH" sz="3200" dirty="0"/>
              <a:t>Drag and Drop</a:t>
            </a:r>
          </a:p>
          <a:p>
            <a:r>
              <a:rPr lang="en-PH" sz="3200" dirty="0"/>
              <a:t>Customizable</a:t>
            </a:r>
          </a:p>
          <a:p>
            <a:r>
              <a:rPr lang="en-PH" sz="3200" dirty="0"/>
              <a:t>Wide range of available sensors</a:t>
            </a:r>
          </a:p>
          <a:p>
            <a:r>
              <a:rPr lang="en-PH" sz="3200" dirty="0"/>
              <a:t>Available in Play Store and Apple Store</a:t>
            </a:r>
          </a:p>
        </p:txBody>
      </p:sp>
    </p:spTree>
    <p:extLst>
      <p:ext uri="{BB962C8B-B14F-4D97-AF65-F5344CB8AC3E}">
        <p14:creationId xmlns:p14="http://schemas.microsoft.com/office/powerpoint/2010/main" val="18553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GETTING STARTED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5005" y="1756611"/>
            <a:ext cx="3215819" cy="3593591"/>
          </a:xfrm>
        </p:spPr>
        <p:txBody>
          <a:bodyPr>
            <a:normAutofit/>
          </a:bodyPr>
          <a:lstStyle/>
          <a:p>
            <a:r>
              <a:rPr lang="en-PH" sz="3200" dirty="0"/>
              <a:t>Format SD Card</a:t>
            </a:r>
          </a:p>
          <a:p>
            <a:pPr lvl="1"/>
            <a:r>
              <a:rPr lang="en-PH" sz="2800" dirty="0"/>
              <a:t>Panasonic SD Formatter</a:t>
            </a:r>
          </a:p>
          <a:p>
            <a:pPr lvl="1"/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306" y="1564631"/>
            <a:ext cx="6645694" cy="50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37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5A4B-FC22-4DFE-A021-90F41FFE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07" y="385185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en-PH" sz="6000" dirty="0"/>
              <a:t>Cayenne Interface (Desktop)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67205-F27B-4263-A99A-F11A146E2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90" y="1445871"/>
            <a:ext cx="10184640" cy="5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0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BDDB-FC44-4511-A717-1E4ECF99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863" y="1869603"/>
            <a:ext cx="6128084" cy="1752599"/>
          </a:xfrm>
        </p:spPr>
        <p:txBody>
          <a:bodyPr>
            <a:noAutofit/>
          </a:bodyPr>
          <a:lstStyle/>
          <a:p>
            <a:pPr algn="l"/>
            <a:r>
              <a:rPr lang="en-PH" sz="7200" dirty="0"/>
              <a:t>Cayenne </a:t>
            </a:r>
            <a:br>
              <a:rPr lang="en-PH" sz="7200" dirty="0"/>
            </a:br>
            <a:r>
              <a:rPr lang="en-PH" sz="7200" dirty="0"/>
              <a:t>Interface </a:t>
            </a:r>
            <a:br>
              <a:rPr lang="en-PH" sz="7200" dirty="0"/>
            </a:br>
            <a:r>
              <a:rPr lang="en-PH" sz="7200" dirty="0"/>
              <a:t>(Smartphone)</a:t>
            </a:r>
          </a:p>
        </p:txBody>
      </p:sp>
      <p:pic>
        <p:nvPicPr>
          <p:cNvPr id="1026" name="Picture 2" descr="https://scontent.fmnl6-1.fna.fbcdn.net/v/t1.15752-9/31542934_1776563225720034_8320314541070090240_n.jpg?_nc_cat=0&amp;oh=fb7a83099ec29194a4f915cb3bd91aed&amp;oe=5B97CA6E">
            <a:extLst>
              <a:ext uri="{FF2B5EF4-FFF2-40B4-BE49-F238E27FC236}">
                <a16:creationId xmlns:a16="http://schemas.microsoft.com/office/drawing/2014/main" id="{1C65B56A-6884-480E-B2F7-993C1989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68" y="203487"/>
            <a:ext cx="3547497" cy="630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490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EAB9-A094-45A9-A068-D527F7FA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36" y="334879"/>
            <a:ext cx="10018713" cy="1253987"/>
          </a:xfrm>
        </p:spPr>
        <p:txBody>
          <a:bodyPr>
            <a:normAutofit/>
          </a:bodyPr>
          <a:lstStyle/>
          <a:p>
            <a:pPr algn="l"/>
            <a:r>
              <a:rPr lang="en-PH" sz="6000" dirty="0"/>
              <a:t>Cayenne Interface (GPIO)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C2997-9E40-443F-9A8A-3431041A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02" y="1235243"/>
            <a:ext cx="9602180" cy="539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98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2D1B0-D043-4516-A5DD-1D6B2EFF2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53" y="367749"/>
            <a:ext cx="9674223" cy="1188336"/>
          </a:xfrm>
        </p:spPr>
        <p:txBody>
          <a:bodyPr>
            <a:normAutofit/>
          </a:bodyPr>
          <a:lstStyle/>
          <a:p>
            <a:pPr algn="l"/>
            <a:r>
              <a:rPr lang="en-PH" sz="7200" dirty="0"/>
              <a:t>LED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D8BA8-AFFA-40C6-9012-454BBEE2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73" y="1748513"/>
            <a:ext cx="84391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218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AA11-6FE1-4071-96D6-8BDB786F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01" y="220579"/>
            <a:ext cx="5724872" cy="732183"/>
          </a:xfrm>
        </p:spPr>
        <p:txBody>
          <a:bodyPr>
            <a:noAutofit/>
          </a:bodyPr>
          <a:lstStyle/>
          <a:p>
            <a:pPr algn="l"/>
            <a:r>
              <a:rPr lang="en-PH" sz="7200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3AF0D-0A1E-4B7A-A961-09A81A723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355" y="1417982"/>
            <a:ext cx="10018713" cy="4529628"/>
          </a:xfrm>
        </p:spPr>
        <p:txBody>
          <a:bodyPr>
            <a:noAutofit/>
          </a:bodyPr>
          <a:lstStyle/>
          <a:p>
            <a:r>
              <a:rPr lang="en-PH" sz="2800" dirty="0"/>
              <a:t>Install Cayenne on your Android or iPhone</a:t>
            </a:r>
          </a:p>
          <a:p>
            <a:r>
              <a:rPr lang="en-PH" sz="2800" dirty="0"/>
              <a:t>Connect your phone to your Raspberry Pi.</a:t>
            </a:r>
          </a:p>
          <a:p>
            <a:r>
              <a:rPr lang="en-PH" sz="2800" dirty="0"/>
              <a:t>Create account</a:t>
            </a:r>
          </a:p>
          <a:p>
            <a:r>
              <a:rPr lang="en-PH" sz="2800" dirty="0"/>
              <a:t>Add New &gt;&gt; </a:t>
            </a:r>
          </a:p>
          <a:p>
            <a:r>
              <a:rPr lang="en-PH" sz="2800" dirty="0"/>
              <a:t>Device/Widget </a:t>
            </a:r>
          </a:p>
          <a:p>
            <a:r>
              <a:rPr lang="en-PH" sz="2800" dirty="0"/>
              <a:t>Actuators &gt;&gt; Light</a:t>
            </a:r>
          </a:p>
          <a:p>
            <a:r>
              <a:rPr lang="en-PH" sz="2800" dirty="0"/>
              <a:t>Channel 18 </a:t>
            </a:r>
          </a:p>
          <a:p>
            <a:r>
              <a:rPr lang="en-PH" sz="2800" dirty="0"/>
              <a:t>Choose Icon &gt;&gt; Light </a:t>
            </a:r>
          </a:p>
          <a:p>
            <a:r>
              <a:rPr lang="en-PH" sz="2800" dirty="0"/>
              <a:t>Add Actuator</a:t>
            </a:r>
          </a:p>
        </p:txBody>
      </p:sp>
    </p:spTree>
    <p:extLst>
      <p:ext uri="{BB962C8B-B14F-4D97-AF65-F5344CB8AC3E}">
        <p14:creationId xmlns:p14="http://schemas.microsoft.com/office/powerpoint/2010/main" val="4070169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20528" y="5221704"/>
            <a:ext cx="4371472" cy="1196671"/>
          </a:xfrm>
        </p:spPr>
        <p:txBody>
          <a:bodyPr>
            <a:noAutofit/>
          </a:bodyPr>
          <a:lstStyle/>
          <a:p>
            <a:pPr algn="r"/>
            <a:r>
              <a:rPr lang="en-PH" sz="3600" dirty="0"/>
              <a:t>Temperature</a:t>
            </a:r>
            <a:br>
              <a:rPr lang="en-PH" sz="3600" dirty="0"/>
            </a:br>
            <a:r>
              <a:rPr lang="en-PH" sz="7200" dirty="0"/>
              <a:t>SENSOR</a:t>
            </a:r>
            <a:endParaRPr lang="en-US" sz="7200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3295">
            <a:off x="1583323" y="976563"/>
            <a:ext cx="4560804" cy="456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839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75B5-BF9A-470F-BA45-C8711578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36" y="1136362"/>
            <a:ext cx="10178322" cy="447837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0" dirty="0">
                <a:latin typeface="Cooper Hewitt" pitchFamily="50" charset="0"/>
                <a:ea typeface="Cooper Hewitt" pitchFamily="50" charset="0"/>
              </a:rPr>
              <a:t>Interfacing Temperature Sensor with Raspberry Pi</a:t>
            </a:r>
          </a:p>
        </p:txBody>
      </p:sp>
    </p:spTree>
    <p:extLst>
      <p:ext uri="{BB962C8B-B14F-4D97-AF65-F5344CB8AC3E}">
        <p14:creationId xmlns:p14="http://schemas.microsoft.com/office/powerpoint/2010/main" val="1125278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6A41-AFE7-4563-93E7-96765DDB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3B0DA-2821-4636-ADE9-90E3DF126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Setting up the DS18B20 – Digital Temperature Sensor</a:t>
            </a:r>
          </a:p>
          <a:p>
            <a:r>
              <a:rPr lang="en-US" sz="3200" dirty="0"/>
              <a:t>Temperature monitoring through Python IDLE &amp; CLI.</a:t>
            </a:r>
          </a:p>
        </p:txBody>
      </p:sp>
    </p:spTree>
    <p:extLst>
      <p:ext uri="{BB962C8B-B14F-4D97-AF65-F5344CB8AC3E}">
        <p14:creationId xmlns:p14="http://schemas.microsoft.com/office/powerpoint/2010/main" val="63474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6FA1-1EE7-4D75-99D7-7EFCE24B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DS18B20 – Digital Temperature Sensor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23CC3-3702-4202-B4A6-B94BE2635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21" y="1866584"/>
            <a:ext cx="601275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A60A77-1718-4A86-ACBE-94D68137DDE9}"/>
              </a:ext>
            </a:extLst>
          </p:cNvPr>
          <p:cNvCxnSpPr/>
          <p:nvPr/>
        </p:nvCxnSpPr>
        <p:spPr>
          <a:xfrm flipH="1">
            <a:off x="3058860" y="4754880"/>
            <a:ext cx="750859" cy="67524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9F50E-EA2D-430D-A34F-D96CFB7CAC10}"/>
              </a:ext>
            </a:extLst>
          </p:cNvPr>
          <p:cNvCxnSpPr>
            <a:cxnSpLocks/>
          </p:cNvCxnSpPr>
          <p:nvPr/>
        </p:nvCxnSpPr>
        <p:spPr>
          <a:xfrm flipH="1">
            <a:off x="4327879" y="4804740"/>
            <a:ext cx="1" cy="892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36F650-AA57-4DEC-A1F3-DB02581EBB9A}"/>
              </a:ext>
            </a:extLst>
          </p:cNvPr>
          <p:cNvCxnSpPr>
            <a:cxnSpLocks/>
          </p:cNvCxnSpPr>
          <p:nvPr/>
        </p:nvCxnSpPr>
        <p:spPr>
          <a:xfrm>
            <a:off x="4550620" y="4720334"/>
            <a:ext cx="890952" cy="850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68FC9E0-C210-471E-A9CE-A44D143CA663}"/>
              </a:ext>
            </a:extLst>
          </p:cNvPr>
          <p:cNvSpPr/>
          <p:nvPr/>
        </p:nvSpPr>
        <p:spPr>
          <a:xfrm>
            <a:off x="2578069" y="5423717"/>
            <a:ext cx="961582" cy="3938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50D6D8-5286-403D-9792-58D63E71D2A3}"/>
              </a:ext>
            </a:extLst>
          </p:cNvPr>
          <p:cNvSpPr/>
          <p:nvPr/>
        </p:nvSpPr>
        <p:spPr>
          <a:xfrm>
            <a:off x="3847088" y="5697415"/>
            <a:ext cx="961582" cy="3938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7CDA92-BECA-4CBE-AF7E-A17FAE9A58FE}"/>
              </a:ext>
            </a:extLst>
          </p:cNvPr>
          <p:cNvSpPr/>
          <p:nvPr/>
        </p:nvSpPr>
        <p:spPr>
          <a:xfrm>
            <a:off x="4960781" y="5570806"/>
            <a:ext cx="961582" cy="3938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VCC</a:t>
            </a:r>
          </a:p>
        </p:txBody>
      </p:sp>
    </p:spTree>
    <p:extLst>
      <p:ext uri="{BB962C8B-B14F-4D97-AF65-F5344CB8AC3E}">
        <p14:creationId xmlns:p14="http://schemas.microsoft.com/office/powerpoint/2010/main" val="3550363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2397-2B41-4EB3-AFC4-5F3C93CD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Temperature Sensor to Raspberry Pi?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B4211-78CD-40DD-9F27-C866999A1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28" y="1874517"/>
            <a:ext cx="6929975" cy="46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8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GETTING STARTED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5005" y="1756611"/>
            <a:ext cx="3215819" cy="3593591"/>
          </a:xfrm>
        </p:spPr>
        <p:txBody>
          <a:bodyPr>
            <a:normAutofit/>
          </a:bodyPr>
          <a:lstStyle/>
          <a:p>
            <a:r>
              <a:rPr lang="en-PH" sz="2800" dirty="0"/>
              <a:t>Write image to SD Card</a:t>
            </a:r>
          </a:p>
          <a:p>
            <a:pPr lvl="1"/>
            <a:r>
              <a:rPr lang="en-PH" sz="2400" dirty="0"/>
              <a:t>Using win32DiskImager</a:t>
            </a:r>
          </a:p>
          <a:p>
            <a:r>
              <a:rPr lang="en-PH" sz="2800" dirty="0"/>
              <a:t>Click </a:t>
            </a:r>
            <a:r>
              <a:rPr lang="en-PH" sz="2800" b="1" dirty="0"/>
              <a:t>WRITE</a:t>
            </a:r>
          </a:p>
          <a:p>
            <a:pPr lvl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13" y="2118138"/>
            <a:ext cx="7024187" cy="34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7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EB39-ECE9-43EC-8970-A44B4E61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Raspberry Pi –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AC34E-0FB0-4285-ABE9-3C2818E13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Add 1-Wire Support</a:t>
            </a:r>
          </a:p>
          <a:p>
            <a:r>
              <a:rPr lang="en-US" sz="3200" dirty="0"/>
              <a:t>Add module from the Linux Kernel </a:t>
            </a:r>
            <a:r>
              <a:rPr lang="en-US" sz="3200" i="1" dirty="0"/>
              <a:t>(w1-gpio, and w1-them)</a:t>
            </a:r>
          </a:p>
          <a:p>
            <a:r>
              <a:rPr lang="en-US" sz="3200" dirty="0"/>
              <a:t>Read the contents of the digital temperature sensor</a:t>
            </a:r>
          </a:p>
          <a:p>
            <a:r>
              <a:rPr lang="en-US" sz="3200" dirty="0"/>
              <a:t>Install w1thermsensor Python module</a:t>
            </a:r>
          </a:p>
        </p:txBody>
      </p:sp>
    </p:spTree>
    <p:extLst>
      <p:ext uri="{BB962C8B-B14F-4D97-AF65-F5344CB8AC3E}">
        <p14:creationId xmlns:p14="http://schemas.microsoft.com/office/powerpoint/2010/main" val="1817666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EA87-223D-45D6-9D54-78E98A27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Add 1-Wire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5A6E0-3FBE-45EB-9CEB-6DB237F03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&gt;&gt;</a:t>
            </a:r>
            <a:r>
              <a:rPr lang="en-US" sz="3200" dirty="0" err="1"/>
              <a:t>sudo</a:t>
            </a:r>
            <a:r>
              <a:rPr lang="en-US" sz="3200" dirty="0"/>
              <a:t> </a:t>
            </a:r>
            <a:r>
              <a:rPr lang="en-US" sz="3200" dirty="0" err="1"/>
              <a:t>nano</a:t>
            </a:r>
            <a:r>
              <a:rPr lang="en-US" sz="3200" dirty="0"/>
              <a:t> /boot/config.txt</a:t>
            </a:r>
          </a:p>
          <a:p>
            <a:r>
              <a:rPr lang="en-US" sz="3200" dirty="0"/>
              <a:t>Add the following: </a:t>
            </a:r>
            <a:r>
              <a:rPr lang="en-US" sz="3200" dirty="0" err="1"/>
              <a:t>dtoverlay</a:t>
            </a:r>
            <a:r>
              <a:rPr lang="en-US" sz="3200" dirty="0"/>
              <a:t>=w1-gpio</a:t>
            </a:r>
          </a:p>
          <a:p>
            <a:r>
              <a:rPr lang="en-US" sz="3200" dirty="0"/>
              <a:t>Reboot the </a:t>
            </a:r>
            <a:r>
              <a:rPr lang="en-US" sz="3200" dirty="0" err="1"/>
              <a:t>RPi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9642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F203-9D85-4C4A-B4E5-25FA2867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751A-B5DE-4849-96B2-1A6CA5FED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8C1D-A5CE-4F5D-A7A3-4BA88CE43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83" t="3069" r="10435" b="39512"/>
          <a:stretch/>
        </p:blipFill>
        <p:spPr>
          <a:xfrm>
            <a:off x="1734989" y="382385"/>
            <a:ext cx="8786190" cy="59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26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5BDF-907C-4108-A717-DE45FA1A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/>
              <a:t>Add module from the Linux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B6212-75AF-4A59-9E1A-B1F824E2A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783306"/>
            <a:ext cx="10178322" cy="3593591"/>
          </a:xfrm>
        </p:spPr>
        <p:txBody>
          <a:bodyPr>
            <a:normAutofit/>
          </a:bodyPr>
          <a:lstStyle/>
          <a:p>
            <a:r>
              <a:rPr lang="en-US" sz="3200" dirty="0"/>
              <a:t>&gt;&gt;</a:t>
            </a:r>
            <a:r>
              <a:rPr lang="en-US" sz="3200" dirty="0" err="1"/>
              <a:t>sudo</a:t>
            </a:r>
            <a:r>
              <a:rPr lang="en-US" sz="3200" dirty="0"/>
              <a:t> </a:t>
            </a:r>
            <a:r>
              <a:rPr lang="en-US" sz="3200" dirty="0" err="1"/>
              <a:t>modprobe</a:t>
            </a:r>
            <a:r>
              <a:rPr lang="en-US" sz="3200" dirty="0"/>
              <a:t> w1-gpio</a:t>
            </a:r>
          </a:p>
          <a:p>
            <a:r>
              <a:rPr lang="en-US" sz="3200" dirty="0"/>
              <a:t>&gt;&gt;</a:t>
            </a:r>
            <a:r>
              <a:rPr lang="en-US" sz="3200" dirty="0" err="1"/>
              <a:t>sudo</a:t>
            </a:r>
            <a:r>
              <a:rPr lang="en-US" sz="3200" dirty="0"/>
              <a:t> </a:t>
            </a:r>
            <a:r>
              <a:rPr lang="en-US" sz="3200" dirty="0" err="1"/>
              <a:t>modprobe</a:t>
            </a:r>
            <a:r>
              <a:rPr lang="en-US" sz="3200" dirty="0"/>
              <a:t> w1-therm</a:t>
            </a:r>
          </a:p>
        </p:txBody>
      </p:sp>
    </p:spTree>
    <p:extLst>
      <p:ext uri="{BB962C8B-B14F-4D97-AF65-F5344CB8AC3E}">
        <p14:creationId xmlns:p14="http://schemas.microsoft.com/office/powerpoint/2010/main" val="1533661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7C24-9010-4DF7-85E1-438F21FB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A39B-12C0-4372-B43F-B89D7C45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15C2E-22C0-4925-80C8-F8B2DA02A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96" t="18535" r="26087" b="23465"/>
          <a:stretch/>
        </p:blipFill>
        <p:spPr>
          <a:xfrm>
            <a:off x="1671430" y="445627"/>
            <a:ext cx="8849139" cy="60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14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4F7A-B1A3-4B8F-85CC-E2167053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46554"/>
            <a:ext cx="10178322" cy="1492132"/>
          </a:xfrm>
        </p:spPr>
        <p:txBody>
          <a:bodyPr>
            <a:noAutofit/>
          </a:bodyPr>
          <a:lstStyle/>
          <a:p>
            <a:r>
              <a:rPr lang="en-US" sz="6000" dirty="0"/>
              <a:t>Read the contents of the digital temperature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E889-42BE-42E4-B51C-8DC52C9C9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494547"/>
            <a:ext cx="10178322" cy="3593591"/>
          </a:xfrm>
        </p:spPr>
        <p:txBody>
          <a:bodyPr>
            <a:normAutofit/>
          </a:bodyPr>
          <a:lstStyle/>
          <a:p>
            <a:r>
              <a:rPr lang="en-US" sz="3200" dirty="0"/>
              <a:t>&gt;&gt;cd /sys/bus/w1/devices</a:t>
            </a:r>
          </a:p>
          <a:p>
            <a:r>
              <a:rPr lang="en-US" sz="3200" dirty="0"/>
              <a:t>&gt;&gt;ls</a:t>
            </a:r>
          </a:p>
          <a:p>
            <a:r>
              <a:rPr lang="en-US" sz="3200" dirty="0"/>
              <a:t>&gt;&gt;cd 28-nnnnnn</a:t>
            </a:r>
          </a:p>
          <a:p>
            <a:r>
              <a:rPr lang="en-US" sz="3200" dirty="0"/>
              <a:t>&gt;&gt; cat w1_slave</a:t>
            </a:r>
          </a:p>
        </p:txBody>
      </p:sp>
    </p:spTree>
    <p:extLst>
      <p:ext uri="{BB962C8B-B14F-4D97-AF65-F5344CB8AC3E}">
        <p14:creationId xmlns:p14="http://schemas.microsoft.com/office/powerpoint/2010/main" val="38673937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738F-4642-45E6-9A08-D956F7D4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FDAAE-2950-4A46-A4BB-CDAA840C1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80397-3C7D-414F-A4D4-D5578D8E5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7" t="18148" r="25978" b="24045"/>
          <a:stretch/>
        </p:blipFill>
        <p:spPr>
          <a:xfrm>
            <a:off x="1220856" y="247261"/>
            <a:ext cx="9750287" cy="66107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77B9A4-2EDD-4768-91D4-EA84C939998A}"/>
              </a:ext>
            </a:extLst>
          </p:cNvPr>
          <p:cNvCxnSpPr>
            <a:cxnSpLocks/>
          </p:cNvCxnSpPr>
          <p:nvPr/>
        </p:nvCxnSpPr>
        <p:spPr>
          <a:xfrm flipH="1">
            <a:off x="5473147" y="4001294"/>
            <a:ext cx="6228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3C509-2C27-4EAB-9017-6A92F1D6428D}"/>
              </a:ext>
            </a:extLst>
          </p:cNvPr>
          <p:cNvSpPr/>
          <p:nvPr/>
        </p:nvSpPr>
        <p:spPr>
          <a:xfrm>
            <a:off x="6095999" y="3866357"/>
            <a:ext cx="2332384" cy="676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Temperature Reading</a:t>
            </a:r>
          </a:p>
        </p:txBody>
      </p:sp>
    </p:spTree>
    <p:extLst>
      <p:ext uri="{BB962C8B-B14F-4D97-AF65-F5344CB8AC3E}">
        <p14:creationId xmlns:p14="http://schemas.microsoft.com/office/powerpoint/2010/main" val="1707638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FAE4-CFBD-4108-8089-17B7FA14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w1thermsensor Python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51817-8F6C-4C4C-898E-8F530523F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8" t="17762" r="26414" b="24239"/>
          <a:stretch/>
        </p:blipFill>
        <p:spPr>
          <a:xfrm>
            <a:off x="3700897" y="1187116"/>
            <a:ext cx="8067122" cy="552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49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758E-D777-4322-8C6F-D9A2DD78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Monitoring through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648C1-9AC5-4A50-8903-79112B55F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CE244-865D-434B-A22A-F431460D5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87" t="6767" r="15709" b="34520"/>
          <a:stretch/>
        </p:blipFill>
        <p:spPr>
          <a:xfrm>
            <a:off x="4906093" y="1874517"/>
            <a:ext cx="6879013" cy="47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29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622F-4542-4D16-B724-2A168D1F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monitoring through Python IDLE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AE5489-22CE-49FF-8AF4-F7F4D865A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31" t="7077" r="16096" b="35666"/>
          <a:stretch/>
        </p:blipFill>
        <p:spPr>
          <a:xfrm>
            <a:off x="4390408" y="1874517"/>
            <a:ext cx="7225470" cy="48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13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222191"/>
          </a:xfrm>
        </p:spPr>
        <p:txBody>
          <a:bodyPr>
            <a:normAutofit/>
          </a:bodyPr>
          <a:lstStyle/>
          <a:p>
            <a:r>
              <a:rPr lang="en-PH" sz="7200" dirty="0"/>
              <a:t>GETTING STARTED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32152" y="1756611"/>
            <a:ext cx="9817374" cy="3593591"/>
          </a:xfrm>
        </p:spPr>
        <p:txBody>
          <a:bodyPr>
            <a:normAutofit/>
          </a:bodyPr>
          <a:lstStyle/>
          <a:p>
            <a:r>
              <a:rPr lang="en-PH" sz="2800" dirty="0"/>
              <a:t>Insert SD Card on Raspberry Pi</a:t>
            </a:r>
          </a:p>
          <a:p>
            <a:r>
              <a:rPr lang="en-PH" sz="2800" dirty="0"/>
              <a:t>Access via Direct Setup or Headless Setup</a:t>
            </a:r>
          </a:p>
          <a:p>
            <a:r>
              <a:rPr lang="en-PH" sz="2800" dirty="0"/>
              <a:t>Wait</a:t>
            </a:r>
          </a:p>
          <a:p>
            <a:r>
              <a:rPr lang="en-PH" sz="2800" dirty="0"/>
              <a:t>Finished </a:t>
            </a:r>
            <a:r>
              <a:rPr lang="en-PH" sz="2800" dirty="0">
                <a:sym typeface="Wingdings" panose="05000000000000000000" pitchFamily="2" charset="2"/>
              </a:rPr>
              <a:t></a:t>
            </a:r>
            <a:endParaRPr lang="en-PH" sz="2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48666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20528" y="5221704"/>
            <a:ext cx="4371472" cy="1196671"/>
          </a:xfrm>
        </p:spPr>
        <p:txBody>
          <a:bodyPr>
            <a:noAutofit/>
          </a:bodyPr>
          <a:lstStyle/>
          <a:p>
            <a:pPr algn="r"/>
            <a:r>
              <a:rPr lang="en-PH" sz="4800" dirty="0"/>
              <a:t>GRAPHICAL</a:t>
            </a:r>
            <a:br>
              <a:rPr lang="en-PH" sz="4800" dirty="0"/>
            </a:br>
            <a:r>
              <a:rPr lang="en-PH" sz="11500" dirty="0"/>
              <a:t>USER</a:t>
            </a:r>
            <a:br>
              <a:rPr lang="en-PH" sz="11500" dirty="0"/>
            </a:br>
            <a:r>
              <a:rPr lang="en-PH" sz="4800" dirty="0"/>
              <a:t>INTERFACE</a:t>
            </a:r>
            <a:endParaRPr lang="en-US" sz="9600" dirty="0"/>
          </a:p>
        </p:txBody>
      </p:sp>
      <p:pic>
        <p:nvPicPr>
          <p:cNvPr id="3074" name="Picture 2" descr="Image result for G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10" y="1836473"/>
            <a:ext cx="5357497" cy="321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017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75B5-BF9A-470F-BA45-C8711578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36" y="1136362"/>
            <a:ext cx="10178322" cy="447837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0" dirty="0">
                <a:latin typeface="Cooper Hewitt" pitchFamily="50" charset="0"/>
                <a:ea typeface="Cooper Hewitt" pitchFamily="50" charset="0"/>
              </a:rPr>
              <a:t>TK-INTER</a:t>
            </a:r>
            <a:br>
              <a:rPr lang="en-US" sz="8000" dirty="0">
                <a:latin typeface="Cooper Hewitt" pitchFamily="50" charset="0"/>
                <a:ea typeface="Cooper Hewitt" pitchFamily="50" charset="0"/>
              </a:rPr>
            </a:br>
            <a:r>
              <a:rPr lang="en-US" sz="8000" dirty="0">
                <a:latin typeface="Cooper Hewitt" pitchFamily="50" charset="0"/>
                <a:ea typeface="Cooper Hewitt" pitchFamily="50" charset="0"/>
              </a:rPr>
              <a:t>PYTHON GUI </a:t>
            </a:r>
            <a:br>
              <a:rPr lang="en-US" sz="8000" dirty="0">
                <a:latin typeface="Cooper Hewitt" pitchFamily="50" charset="0"/>
                <a:ea typeface="Cooper Hewitt" pitchFamily="50" charset="0"/>
              </a:rPr>
            </a:br>
            <a:r>
              <a:rPr lang="en-US" sz="8000" dirty="0">
                <a:latin typeface="Cooper Hewitt" pitchFamily="50" charset="0"/>
                <a:ea typeface="Cooper Hewitt" pitchFamily="50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636935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2BEB-6FA4-469D-B858-CE489199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19270"/>
            <a:ext cx="10178322" cy="1013278"/>
          </a:xfrm>
        </p:spPr>
        <p:txBody>
          <a:bodyPr>
            <a:noAutofit/>
          </a:bodyPr>
          <a:lstStyle/>
          <a:p>
            <a:r>
              <a:rPr lang="en-US" sz="7200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ED27A-A0E1-4098-84AA-C2019E2D2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61411"/>
            <a:ext cx="10178322" cy="3593591"/>
          </a:xfrm>
        </p:spPr>
        <p:txBody>
          <a:bodyPr>
            <a:noAutofit/>
          </a:bodyPr>
          <a:lstStyle/>
          <a:p>
            <a:r>
              <a:rPr lang="en-US" sz="2800" dirty="0"/>
              <a:t>Introduce Tkinter – a python GUI module</a:t>
            </a:r>
          </a:p>
          <a:p>
            <a:r>
              <a:rPr lang="en-US" sz="2800" dirty="0"/>
              <a:t>Create an empty window using Tkinter</a:t>
            </a:r>
          </a:p>
          <a:p>
            <a:r>
              <a:rPr lang="en-US" sz="2800" dirty="0"/>
              <a:t>Customizing your window</a:t>
            </a:r>
          </a:p>
          <a:p>
            <a:r>
              <a:rPr lang="en-US" sz="2800" dirty="0"/>
              <a:t>Adding widgets to your window</a:t>
            </a:r>
          </a:p>
          <a:p>
            <a:r>
              <a:rPr lang="en-US" sz="2800" dirty="0"/>
              <a:t>Customizing the added widgets</a:t>
            </a:r>
          </a:p>
          <a:p>
            <a:r>
              <a:rPr lang="en-US" sz="2800" dirty="0"/>
              <a:t>Button – Callback Functions</a:t>
            </a:r>
          </a:p>
          <a:p>
            <a:r>
              <a:rPr lang="en-US" sz="2800" dirty="0"/>
              <a:t>Display sensor data through GUI</a:t>
            </a:r>
          </a:p>
        </p:txBody>
      </p:sp>
    </p:spTree>
    <p:extLst>
      <p:ext uri="{BB962C8B-B14F-4D97-AF65-F5344CB8AC3E}">
        <p14:creationId xmlns:p14="http://schemas.microsoft.com/office/powerpoint/2010/main" val="16053036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5B85-866B-44A6-A440-7D755511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Introduce Tkinter – a python GUI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08A64-07EA-4FE0-824A-809E5F79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61412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/>
              <a:t>It is the standard GUI Module for Python. It provides a power object-oriented interface to the TK GUI toolkit</a:t>
            </a:r>
          </a:p>
          <a:p>
            <a:endParaRPr lang="en-US" sz="2400" dirty="0"/>
          </a:p>
        </p:txBody>
      </p:sp>
      <p:pic>
        <p:nvPicPr>
          <p:cNvPr id="1026" name="Picture 2" descr="https://scontent-hkg3-1.xx.fbcdn.net/v/t1.15752-9/31958953_1935430656469786_3493873449103785984_n.png?_nc_cat=0&amp;oh=2f44e4b0e4a48bc9f43b3fce9da45009&amp;oe=5B961699">
            <a:extLst>
              <a:ext uri="{FF2B5EF4-FFF2-40B4-BE49-F238E27FC236}">
                <a16:creationId xmlns:a16="http://schemas.microsoft.com/office/drawing/2014/main" id="{515C8165-2570-40CA-9A87-48399D397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26" y="3066817"/>
            <a:ext cx="9684026" cy="333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36CD38-4874-4D75-8170-C0C570B1AF35}"/>
              </a:ext>
            </a:extLst>
          </p:cNvPr>
          <p:cNvSpPr txBox="1"/>
          <p:nvPr/>
        </p:nvSpPr>
        <p:spPr>
          <a:xfrm>
            <a:off x="4639926" y="6403184"/>
            <a:ext cx="29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Supported widgets of Tkinter</a:t>
            </a:r>
          </a:p>
        </p:txBody>
      </p:sp>
    </p:spTree>
    <p:extLst>
      <p:ext uri="{BB962C8B-B14F-4D97-AF65-F5344CB8AC3E}">
        <p14:creationId xmlns:p14="http://schemas.microsoft.com/office/powerpoint/2010/main" val="2127645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6CBA-CE56-49AF-8B7E-D52BBCD90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empty window using Tkinter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726AF6-20CA-4142-AAC5-BD9A60CAC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72" t="14138" r="26542" b="27388"/>
          <a:stretch/>
        </p:blipFill>
        <p:spPr>
          <a:xfrm>
            <a:off x="1033844" y="2030912"/>
            <a:ext cx="7053210" cy="4802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5B75C-23E4-41B6-B3F8-A6F79AF3C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9" t="33035" r="45435" b="36805"/>
          <a:stretch/>
        </p:blipFill>
        <p:spPr>
          <a:xfrm>
            <a:off x="8418358" y="1690688"/>
            <a:ext cx="3068138" cy="33945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182EE7-FD71-4FE8-9DE5-D8AED1EDCC8E}"/>
              </a:ext>
            </a:extLst>
          </p:cNvPr>
          <p:cNvSpPr/>
          <p:nvPr/>
        </p:nvSpPr>
        <p:spPr>
          <a:xfrm>
            <a:off x="9203634" y="5700759"/>
            <a:ext cx="1630017" cy="6228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Empty Window</a:t>
            </a:r>
          </a:p>
        </p:txBody>
      </p:sp>
      <p:sp>
        <p:nvSpPr>
          <p:cNvPr id="5" name="Up Arrow 4"/>
          <p:cNvSpPr/>
          <p:nvPr/>
        </p:nvSpPr>
        <p:spPr>
          <a:xfrm>
            <a:off x="9866242" y="5085223"/>
            <a:ext cx="304800" cy="61553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870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AE93-081E-40FF-AC9E-40822110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03" y="478179"/>
            <a:ext cx="10402389" cy="1492132"/>
          </a:xfrm>
        </p:spPr>
        <p:txBody>
          <a:bodyPr>
            <a:noAutofit/>
          </a:bodyPr>
          <a:lstStyle/>
          <a:p>
            <a:r>
              <a:rPr lang="en-US" sz="6600" dirty="0"/>
              <a:t>Customizing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41F3-D930-4F14-8FDC-44537FC6A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Changing window title</a:t>
            </a:r>
          </a:p>
          <a:p>
            <a:r>
              <a:rPr lang="en-US" sz="3200" dirty="0"/>
              <a:t>Changing window size</a:t>
            </a:r>
          </a:p>
          <a:p>
            <a:r>
              <a:rPr lang="en-US" sz="3200" dirty="0"/>
              <a:t>Changing window color</a:t>
            </a:r>
          </a:p>
        </p:txBody>
      </p:sp>
    </p:spTree>
    <p:extLst>
      <p:ext uri="{BB962C8B-B14F-4D97-AF65-F5344CB8AC3E}">
        <p14:creationId xmlns:p14="http://schemas.microsoft.com/office/powerpoint/2010/main" val="2844199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722D9-B2F6-40B3-8D19-7164C4A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change window title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251D58-517C-48F5-81C7-7D47ECE29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46" t="34183" r="36644" b="32316"/>
          <a:stretch/>
        </p:blipFill>
        <p:spPr>
          <a:xfrm>
            <a:off x="6543925" y="1128451"/>
            <a:ext cx="5138528" cy="346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EAB126-098F-4CBC-91E7-FFEF2F3D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35" t="15056" r="26848" b="27912"/>
          <a:stretch/>
        </p:blipFill>
        <p:spPr>
          <a:xfrm>
            <a:off x="1053358" y="2822802"/>
            <a:ext cx="5817705" cy="39093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28E716-C448-4322-A87B-91E0003CB2DE}"/>
              </a:ext>
            </a:extLst>
          </p:cNvPr>
          <p:cNvSpPr/>
          <p:nvPr/>
        </p:nvSpPr>
        <p:spPr>
          <a:xfrm>
            <a:off x="1344906" y="4418653"/>
            <a:ext cx="2597427" cy="212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290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7673-9481-4C62-AA5C-99A91FF5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change window 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71546-35A3-4AE2-ABAE-103F0A61D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82" t="34003" r="40544" b="36418"/>
          <a:stretch/>
        </p:blipFill>
        <p:spPr>
          <a:xfrm>
            <a:off x="7828475" y="1215537"/>
            <a:ext cx="3662485" cy="274686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2EB02B-391E-4235-B3B8-D727F6464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299" t="14996" r="27270" b="28661"/>
          <a:stretch/>
        </p:blipFill>
        <p:spPr>
          <a:xfrm>
            <a:off x="1142999" y="2413500"/>
            <a:ext cx="6410739" cy="42815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9EF8FA-6C8D-4017-B5E3-DAADC5881386}"/>
              </a:ext>
            </a:extLst>
          </p:cNvPr>
          <p:cNvSpPr/>
          <p:nvPr/>
        </p:nvSpPr>
        <p:spPr>
          <a:xfrm>
            <a:off x="1510747" y="4342235"/>
            <a:ext cx="3246783" cy="210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999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E627-E69F-429A-BD27-9E82ABCC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change window color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23CC71-5683-44BF-B37D-7C47CE7F0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00" t="30833" r="40069" b="38704"/>
          <a:stretch/>
        </p:blipFill>
        <p:spPr>
          <a:xfrm>
            <a:off x="8492845" y="1128451"/>
            <a:ext cx="3170583" cy="2420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FFD78-837A-4CAE-A427-A2B101AD5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7" t="14476" r="27283" b="28685"/>
          <a:stretch/>
        </p:blipFill>
        <p:spPr>
          <a:xfrm>
            <a:off x="1018250" y="1551732"/>
            <a:ext cx="6967897" cy="4687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469336-C3B2-4EBD-A5EA-FAA8DCE20D55}"/>
              </a:ext>
            </a:extLst>
          </p:cNvPr>
          <p:cNvSpPr/>
          <p:nvPr/>
        </p:nvSpPr>
        <p:spPr>
          <a:xfrm>
            <a:off x="1251678" y="3781965"/>
            <a:ext cx="3250653" cy="3633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75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A704-2F59-4D09-9C95-7DD0BFC0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29388"/>
            <a:ext cx="10178322" cy="1492132"/>
          </a:xfrm>
        </p:spPr>
        <p:txBody>
          <a:bodyPr>
            <a:noAutofit/>
          </a:bodyPr>
          <a:lstStyle/>
          <a:p>
            <a:r>
              <a:rPr lang="en-US" sz="6000" dirty="0"/>
              <a:t>Adding widgets to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36DA2-BD25-4B96-8FAF-F46AE2FB0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301" y="1768039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/>
              <a:t>Syntax used to add widgets:</a:t>
            </a:r>
          </a:p>
          <a:p>
            <a:pPr marL="0" indent="0" algn="ctr">
              <a:buNone/>
            </a:pPr>
            <a:r>
              <a:rPr lang="en-US" sz="2800" dirty="0" err="1"/>
              <a:t>my_widget</a:t>
            </a:r>
            <a:r>
              <a:rPr lang="en-US" sz="2800" dirty="0"/>
              <a:t> = Widget-name(its container, ** its configuration options)</a:t>
            </a:r>
          </a:p>
          <a:p>
            <a:pPr marL="0" indent="0" algn="ctr">
              <a:buNone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2" descr="https://scontent-hkg3-1.xx.fbcdn.net/v/t1.15752-9/31958953_1935430656469786_3493873449103785984_n.png?_nc_cat=0&amp;oh=2f44e4b0e4a48bc9f43b3fce9da45009&amp;oe=5B961699">
            <a:extLst>
              <a:ext uri="{FF2B5EF4-FFF2-40B4-BE49-F238E27FC236}">
                <a16:creationId xmlns:a16="http://schemas.microsoft.com/office/drawing/2014/main" id="{28D22C41-1DF2-4570-A80C-F417C422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6" y="3037114"/>
            <a:ext cx="9684026" cy="305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68A5C4-F822-4B71-A59B-21A0093FDA5C}"/>
              </a:ext>
            </a:extLst>
          </p:cNvPr>
          <p:cNvSpPr/>
          <p:nvPr/>
        </p:nvSpPr>
        <p:spPr>
          <a:xfrm>
            <a:off x="219185" y="3037114"/>
            <a:ext cx="9586665" cy="6468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24D860-BE2B-48F9-BA5D-B8C7B5679F40}"/>
              </a:ext>
            </a:extLst>
          </p:cNvPr>
          <p:cNvSpPr/>
          <p:nvPr/>
        </p:nvSpPr>
        <p:spPr>
          <a:xfrm>
            <a:off x="10145851" y="4727092"/>
            <a:ext cx="1422952" cy="10005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Widgets we will be using</a:t>
            </a:r>
          </a:p>
        </p:txBody>
      </p:sp>
      <p:sp>
        <p:nvSpPr>
          <p:cNvPr id="6" name="Bent Arrow 5"/>
          <p:cNvSpPr/>
          <p:nvPr/>
        </p:nvSpPr>
        <p:spPr>
          <a:xfrm rot="5400000">
            <a:off x="9438697" y="3515802"/>
            <a:ext cx="1515292" cy="862148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82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8000" dirty="0"/>
              <a:t>REMOTE ACCESS</a:t>
            </a:r>
            <a:endParaRPr lang="en-US" sz="8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606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E39A-9209-4B2A-AC1D-FD4FFC76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341" y="321425"/>
            <a:ext cx="10940322" cy="1492132"/>
          </a:xfrm>
        </p:spPr>
        <p:txBody>
          <a:bodyPr>
            <a:noAutofit/>
          </a:bodyPr>
          <a:lstStyle/>
          <a:p>
            <a:r>
              <a:rPr lang="en-US" sz="5400" dirty="0"/>
              <a:t>Adding widgets to your window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680D06-8163-45FF-A5B9-CACC1CCC7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35" y="1311819"/>
            <a:ext cx="9717541" cy="546344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8FA6B20-1C4B-4B37-AAAE-9E96BE514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837" y="1984736"/>
            <a:ext cx="4406502" cy="33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402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B16B-190A-4137-ABC8-022805A6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the added Widgets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687800-0A5F-4477-860B-A891161BB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085" t="31216" r="40068" b="35971"/>
          <a:stretch/>
        </p:blipFill>
        <p:spPr>
          <a:xfrm>
            <a:off x="6626087" y="1948069"/>
            <a:ext cx="4956312" cy="400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74F92-C004-4B54-BAF6-931A8341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7" y="1683028"/>
            <a:ext cx="62674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52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E5D23-CE11-467D-8F15-E56EE469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631" y="617516"/>
            <a:ext cx="11175453" cy="1492132"/>
          </a:xfrm>
        </p:spPr>
        <p:txBody>
          <a:bodyPr>
            <a:noAutofit/>
          </a:bodyPr>
          <a:lstStyle/>
          <a:p>
            <a:r>
              <a:rPr lang="en-US" sz="6000" dirty="0"/>
              <a:t>Button – Callback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18589-44BD-4243-B92B-308357752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callback function is a function that is executed when the user pressed a button</a:t>
            </a:r>
          </a:p>
        </p:txBody>
      </p:sp>
    </p:spTree>
    <p:extLst>
      <p:ext uri="{BB962C8B-B14F-4D97-AF65-F5344CB8AC3E}">
        <p14:creationId xmlns:p14="http://schemas.microsoft.com/office/powerpoint/2010/main" val="17505585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98428A-8C7D-4518-AFF6-06654C232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8" r="4680" b="2694"/>
          <a:stretch/>
        </p:blipFill>
        <p:spPr>
          <a:xfrm>
            <a:off x="6607451" y="372256"/>
            <a:ext cx="5168348" cy="3056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300F0-EAE7-4804-A9AD-7DF6AFBD9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7" y="2459656"/>
            <a:ext cx="62769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110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1D0B-2064-4216-8645-AFFBA46D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sensor data through GUI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B009B1-7062-4C0D-A203-0931F9579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731" y="1507808"/>
            <a:ext cx="6080216" cy="46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51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1EA023-0FF1-4E6A-8FCB-AB6F3FA80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243" y="174171"/>
            <a:ext cx="9614351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655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FE1F26-11F2-411C-BEF4-F7892A36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76" y="357052"/>
            <a:ext cx="10979841" cy="63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979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EXERCISES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33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90FC-F1F3-4AFA-B93F-0132185F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93869"/>
            <a:ext cx="10178322" cy="1492132"/>
          </a:xfrm>
        </p:spPr>
        <p:txBody>
          <a:bodyPr>
            <a:normAutofit/>
          </a:bodyPr>
          <a:lstStyle/>
          <a:p>
            <a:r>
              <a:rPr lang="en-US" sz="7200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A0ED-6D28-4B1E-9C03-E4732FAC0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Create a program that will automatically email </a:t>
            </a:r>
            <a:r>
              <a:rPr lang="en-US" sz="3200" dirty="0">
                <a:hlinkClick r:id="rId2"/>
              </a:rPr>
              <a:t>iecep.raspberry@gmail.com</a:t>
            </a:r>
            <a:r>
              <a:rPr lang="en-US" sz="3200" dirty="0"/>
              <a:t> when the temperature reach a certain set point.</a:t>
            </a:r>
          </a:p>
          <a:p>
            <a:endParaRPr lang="en-US" sz="3200" dirty="0"/>
          </a:p>
          <a:p>
            <a:r>
              <a:rPr lang="en-US" sz="3200" dirty="0"/>
              <a:t>Create a program that will turn ON the LED whenever the user push button 1, and will turn OFF the LED when button 2 is pressed.</a:t>
            </a:r>
          </a:p>
        </p:txBody>
      </p:sp>
    </p:spTree>
    <p:extLst>
      <p:ext uri="{BB962C8B-B14F-4D97-AF65-F5344CB8AC3E}">
        <p14:creationId xmlns:p14="http://schemas.microsoft.com/office/powerpoint/2010/main" val="23787986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FD63-7E5C-4C55-9610-98F9F354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482" y="767395"/>
            <a:ext cx="10178322" cy="1492132"/>
          </a:xfrm>
        </p:spPr>
        <p:txBody>
          <a:bodyPr>
            <a:normAutofit/>
          </a:bodyPr>
          <a:lstStyle/>
          <a:p>
            <a:pPr algn="l"/>
            <a:r>
              <a:rPr lang="en-PH" sz="7200" dirty="0"/>
              <a:t>Exercise (CAYENNE)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C437A-C27B-4DB0-BDB4-B27898318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287" y="2486526"/>
            <a:ext cx="10018713" cy="2526634"/>
          </a:xfrm>
        </p:spPr>
        <p:txBody>
          <a:bodyPr>
            <a:normAutofit/>
          </a:bodyPr>
          <a:lstStyle/>
          <a:p>
            <a:r>
              <a:rPr lang="en-PH" sz="4000" dirty="0"/>
              <a:t>Connect your digital temperature sensor</a:t>
            </a:r>
          </a:p>
          <a:p>
            <a:pPr lvl="1"/>
            <a:r>
              <a:rPr lang="en-PH" sz="3600" dirty="0"/>
              <a:t>Determine your 1-Wire Address</a:t>
            </a:r>
          </a:p>
          <a:p>
            <a:pPr lvl="1"/>
            <a:r>
              <a:rPr lang="en-PH" sz="3600" dirty="0"/>
              <a:t>Channel 4 </a:t>
            </a:r>
          </a:p>
        </p:txBody>
      </p:sp>
    </p:spTree>
    <p:extLst>
      <p:ext uri="{BB962C8B-B14F-4D97-AF65-F5344CB8AC3E}">
        <p14:creationId xmlns:p14="http://schemas.microsoft.com/office/powerpoint/2010/main" val="30641326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249</TotalTime>
  <Words>1384</Words>
  <Application>Microsoft Office PowerPoint</Application>
  <PresentationFormat>Widescreen</PresentationFormat>
  <Paragraphs>319</Paragraphs>
  <Slides>99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Cooper Hewitt</vt:lpstr>
      <vt:lpstr>Gill Sans MT</vt:lpstr>
      <vt:lpstr>Impact</vt:lpstr>
      <vt:lpstr>Wingdings</vt:lpstr>
      <vt:lpstr>Badge</vt:lpstr>
      <vt:lpstr>PowerPoint Presentation</vt:lpstr>
      <vt:lpstr>OUTLINE</vt:lpstr>
      <vt:lpstr>SETUP</vt:lpstr>
      <vt:lpstr>GETTING STARTED</vt:lpstr>
      <vt:lpstr>GETTING STARTED</vt:lpstr>
      <vt:lpstr>GETTING STARTED</vt:lpstr>
      <vt:lpstr>GETTING STARTED</vt:lpstr>
      <vt:lpstr>GETTING STARTED</vt:lpstr>
      <vt:lpstr>REMOTE ACCESS</vt:lpstr>
      <vt:lpstr>REMOTE CONNECTION</vt:lpstr>
      <vt:lpstr>SSH (Secure Shell)</vt:lpstr>
      <vt:lpstr>SSH (Secure Shell)</vt:lpstr>
      <vt:lpstr>SSH (Secure Shell)</vt:lpstr>
      <vt:lpstr>SSH (Secure Shell)</vt:lpstr>
      <vt:lpstr>VNC or Remote desktop</vt:lpstr>
      <vt:lpstr>VNC or Remote desktop</vt:lpstr>
      <vt:lpstr>VNC</vt:lpstr>
      <vt:lpstr>PowerPoint Presentation</vt:lpstr>
      <vt:lpstr>Remote desktop</vt:lpstr>
      <vt:lpstr>Remote desktop</vt:lpstr>
      <vt:lpstr>VNC or Remote desktop</vt:lpstr>
      <vt:lpstr>PowerPoint Presentation</vt:lpstr>
      <vt:lpstr>ACCESS OVER INTERNET</vt:lpstr>
      <vt:lpstr>ACCESS OVER INTERNET</vt:lpstr>
      <vt:lpstr>ACCESS OVER INTERNET</vt:lpstr>
      <vt:lpstr>SFTP</vt:lpstr>
      <vt:lpstr>SFTP - Filezilla</vt:lpstr>
      <vt:lpstr>ACTIVITY</vt:lpstr>
      <vt:lpstr>ACTIVITY (SFTP)</vt:lpstr>
      <vt:lpstr>Linux commands</vt:lpstr>
      <vt:lpstr>GENERAL COMMANDS</vt:lpstr>
      <vt:lpstr>GENERAL COMMANDS</vt:lpstr>
      <vt:lpstr>FILE AND DIRECTORY COMMANDS</vt:lpstr>
      <vt:lpstr>FILE AND DIRECTORY COMMANDS</vt:lpstr>
      <vt:lpstr>NETWORKING AND INTERNET COMMANDS</vt:lpstr>
      <vt:lpstr>NETWORKING AND INTERNET COMMANDS</vt:lpstr>
      <vt:lpstr>SYSTEM INFORMATION COMMANDS</vt:lpstr>
      <vt:lpstr>SYSTEM INFORMATION COMMANDS</vt:lpstr>
      <vt:lpstr>SYSTEM INFORMATION COMMANDS</vt:lpstr>
      <vt:lpstr>Linux Commands</vt:lpstr>
      <vt:lpstr>NEVER RUN THIS COMMAND</vt:lpstr>
      <vt:lpstr>Updating raspian os</vt:lpstr>
      <vt:lpstr>PyTHON PROGRAMMING</vt:lpstr>
      <vt:lpstr>LEDs</vt:lpstr>
      <vt:lpstr>BLINKING AN LED THROUGH  GPIO PINS</vt:lpstr>
      <vt:lpstr>Objectives</vt:lpstr>
      <vt:lpstr>Familiarization to Rpi’s GPIO Pins</vt:lpstr>
      <vt:lpstr>Turning ON the LED – Testing</vt:lpstr>
      <vt:lpstr>Turning ON the LED – Hardware</vt:lpstr>
      <vt:lpstr>Turning ON the LED – Software</vt:lpstr>
      <vt:lpstr>Blinking an LED</vt:lpstr>
      <vt:lpstr> Raspberry pi Web server</vt:lpstr>
      <vt:lpstr>Web server</vt:lpstr>
      <vt:lpstr>HARDWARE</vt:lpstr>
      <vt:lpstr>steps</vt:lpstr>
      <vt:lpstr>Input the IP Address into the web browser </vt:lpstr>
      <vt:lpstr>Toggle the ON/OFF Button</vt:lpstr>
      <vt:lpstr>CAYENNE</vt:lpstr>
      <vt:lpstr>Cayenne</vt:lpstr>
      <vt:lpstr>Cayenne Interface (Desktop)</vt:lpstr>
      <vt:lpstr>Cayenne  Interface  (Smartphone)</vt:lpstr>
      <vt:lpstr>Cayenne Interface (GPIO)</vt:lpstr>
      <vt:lpstr>LED Sample</vt:lpstr>
      <vt:lpstr>Steps</vt:lpstr>
      <vt:lpstr>Temperature SENSOR</vt:lpstr>
      <vt:lpstr>Interfacing Temperature Sensor with Raspberry Pi</vt:lpstr>
      <vt:lpstr>Objectives</vt:lpstr>
      <vt:lpstr>DS18B20 – Digital Temperature Sensor</vt:lpstr>
      <vt:lpstr>How to connect Temperature Sensor to Raspberry Pi?</vt:lpstr>
      <vt:lpstr>Raspberry Pi – Set Up</vt:lpstr>
      <vt:lpstr>Add 1-Wire Support</vt:lpstr>
      <vt:lpstr>PowerPoint Presentation</vt:lpstr>
      <vt:lpstr>Add module from the Linux Kernel</vt:lpstr>
      <vt:lpstr>PowerPoint Presentation</vt:lpstr>
      <vt:lpstr>Read the contents of the digital temperature sensor</vt:lpstr>
      <vt:lpstr>PowerPoint Presentation</vt:lpstr>
      <vt:lpstr>Install w1thermsensor Python module</vt:lpstr>
      <vt:lpstr>Temperature Monitoring through CLI</vt:lpstr>
      <vt:lpstr>Temperature monitoring through Python IDLE</vt:lpstr>
      <vt:lpstr>GRAPHICAL USER INTERFACE</vt:lpstr>
      <vt:lpstr>TK-INTER PYTHON GUI  PROGRAMMING</vt:lpstr>
      <vt:lpstr>Objectives</vt:lpstr>
      <vt:lpstr>Introduce Tkinter – a python GUI module</vt:lpstr>
      <vt:lpstr>Create an empty window using Tkinter</vt:lpstr>
      <vt:lpstr>Customizing your window</vt:lpstr>
      <vt:lpstr>To change window title</vt:lpstr>
      <vt:lpstr>To change window size</vt:lpstr>
      <vt:lpstr>To change window color</vt:lpstr>
      <vt:lpstr>Adding widgets to your window</vt:lpstr>
      <vt:lpstr>Adding widgets to your window</vt:lpstr>
      <vt:lpstr>Customizing the added Widgets</vt:lpstr>
      <vt:lpstr>Button – Callback Functions</vt:lpstr>
      <vt:lpstr>PowerPoint Presentation</vt:lpstr>
      <vt:lpstr>Display sensor data through GUI</vt:lpstr>
      <vt:lpstr>PowerPoint Presentation</vt:lpstr>
      <vt:lpstr>PowerPoint Presentation</vt:lpstr>
      <vt:lpstr>EXERCISES</vt:lpstr>
      <vt:lpstr>Exercises</vt:lpstr>
      <vt:lpstr>Exercise (CAYENNE)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Pauline Nebres</dc:creator>
  <cp:lastModifiedBy>Luis Pambid</cp:lastModifiedBy>
  <cp:revision>39</cp:revision>
  <dcterms:created xsi:type="dcterms:W3CDTF">2018-05-05T06:41:43Z</dcterms:created>
  <dcterms:modified xsi:type="dcterms:W3CDTF">2018-05-25T15:51:23Z</dcterms:modified>
</cp:coreProperties>
</file>